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30"/>
  </p:notesMasterIdLst>
  <p:sldIdLst>
    <p:sldId id="256" r:id="rId2"/>
    <p:sldId id="344" r:id="rId3"/>
    <p:sldId id="387" r:id="rId4"/>
    <p:sldId id="367" r:id="rId5"/>
    <p:sldId id="368" r:id="rId6"/>
    <p:sldId id="383" r:id="rId7"/>
    <p:sldId id="385" r:id="rId8"/>
    <p:sldId id="384" r:id="rId9"/>
    <p:sldId id="369" r:id="rId10"/>
    <p:sldId id="370" r:id="rId11"/>
    <p:sldId id="371" r:id="rId12"/>
    <p:sldId id="374" r:id="rId13"/>
    <p:sldId id="375" r:id="rId14"/>
    <p:sldId id="397" r:id="rId15"/>
    <p:sldId id="376" r:id="rId16"/>
    <p:sldId id="379" r:id="rId17"/>
    <p:sldId id="386" r:id="rId18"/>
    <p:sldId id="381" r:id="rId19"/>
    <p:sldId id="396" r:id="rId20"/>
    <p:sldId id="388" r:id="rId21"/>
    <p:sldId id="389" r:id="rId22"/>
    <p:sldId id="390" r:id="rId23"/>
    <p:sldId id="391" r:id="rId24"/>
    <p:sldId id="392" r:id="rId25"/>
    <p:sldId id="393" r:id="rId26"/>
    <p:sldId id="395" r:id="rId27"/>
    <p:sldId id="382" r:id="rId28"/>
    <p:sldId id="351" r:id="rId29"/>
  </p:sldIdLst>
  <p:sldSz cx="9144000" cy="6858000" type="screen4x3"/>
  <p:notesSz cx="6735763" cy="98663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FD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719" autoAdjust="0"/>
  </p:normalViewPr>
  <p:slideViewPr>
    <p:cSldViewPr>
      <p:cViewPr varScale="1">
        <p:scale>
          <a:sx n="116" d="100"/>
          <a:sy n="116" d="100"/>
        </p:scale>
        <p:origin x="13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1078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2A16F-3ADA-4838-BC81-946194350A1E}" type="datetimeFigureOut">
              <a:rPr lang="hr-HR" smtClean="0"/>
              <a:t>20.2.2018.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2CF80-3ECC-40D1-9E79-5EA5CB6F4AC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10866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2CF80-3ECC-40D1-9E79-5EA5CB6F4AC5}" type="slidenum">
              <a:rPr lang="hr-HR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03825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2CF80-3ECC-40D1-9E79-5EA5CB6F4AC5}" type="slidenum">
              <a:rPr lang="hr-HR" smtClean="0"/>
              <a:t>27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1076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Naslov 8"/>
          <p:cNvSpPr>
            <a:spLocks noGrp="1"/>
          </p:cNvSpPr>
          <p:nvPr>
            <p:ph type="ctrTitle" hasCustomPrompt="1"/>
          </p:nvPr>
        </p:nvSpPr>
        <p:spPr>
          <a:xfrm>
            <a:off x="1043608" y="1772816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dirty="0" err="1" smtClean="0"/>
              <a:t>Ureditstil</a:t>
            </a:r>
            <a:r>
              <a:rPr kumimoji="0" lang="hr-HR" dirty="0" smtClean="0"/>
              <a:t> naslova matrice</a:t>
            </a:r>
            <a:endParaRPr kumimoji="0" lang="en-US" dirty="0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endParaRPr kumimoji="0" lang="en-US" dirty="0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7DFFF7-4785-4074-8CD9-93EDBC9B0AD3}" type="datetime1">
              <a:rPr lang="hr-HR" smtClean="0"/>
              <a:t>20.2.2018.</a:t>
            </a:fld>
            <a:endParaRPr lang="hr-HR" dirty="0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hr-HR" dirty="0" smtClean="0"/>
              <a:t>Zadar, 15.-16. svibnja 2014.</a:t>
            </a:r>
            <a:endParaRPr lang="hr-HR" dirty="0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432230-C84C-4B44-A376-66CD21F15DC1}" type="slidenum">
              <a:rPr lang="hr-HR" smtClean="0"/>
              <a:t>‹#›</a:t>
            </a:fld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dirty="0" smtClean="0"/>
              <a:t>Uredite stil naslova matrice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r-HR" dirty="0" smtClean="0"/>
              <a:t>Uredite stil naslova matrice</a:t>
            </a:r>
            <a:endParaRPr kumimoji="0" lang="en-US" dirty="0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dirty="0" smtClean="0"/>
              <a:t>Uredite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hr-HR" dirty="0" smtClean="0"/>
              <a:t>26.06.2014.</a:t>
            </a:r>
            <a:endParaRPr lang="hr-HR" dirty="0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hr-HR" dirty="0" smtClean="0"/>
              <a:t>Zagreb.</a:t>
            </a:r>
            <a:endParaRPr lang="hr-HR" dirty="0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432230-C84C-4B44-A376-66CD21F15DC1}" type="slidenum">
              <a:rPr lang="hr-HR" smtClean="0"/>
              <a:t>‹#›</a:t>
            </a:fld>
            <a:endParaRPr lang="hr-HR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2" y="188640"/>
            <a:ext cx="173999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51" r:id="rId3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uiExpand="1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1" latinLnBrk="0" hangingPunct="1">
        <a:spcBef>
          <a:spcPct val="0"/>
        </a:spcBef>
        <a:buNone/>
        <a:defRPr kumimoji="0" sz="32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" panose="05000000000000000000" pitchFamily="2" charset="2"/>
        <a:buChar char="Ø"/>
        <a:defRPr kumimoji="0" sz="2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Wingdings" panose="05000000000000000000" pitchFamily="2" charset="2"/>
        <a:buChar char="v"/>
        <a:defRPr kumimoji="0" sz="23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1"/>
        </a:buClr>
        <a:buSzPct val="100000"/>
        <a:buFont typeface="Wingdings" panose="05000000000000000000" pitchFamily="2" charset="2"/>
        <a:buChar char="§"/>
        <a:defRPr kumimoji="0" sz="21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1"/>
        </a:buClr>
        <a:buFont typeface="Courier New" panose="02070309020205020404" pitchFamily="49" charset="0"/>
        <a:buChar char="o"/>
        <a:defRPr kumimoji="0" sz="19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prs.hr/" TargetMode="External"/><Relationship Id="rId2" Type="http://schemas.openxmlformats.org/officeDocument/2006/relationships/hyperlink" Target="http://www.cprz.h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pr.hr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4000" y="1440000"/>
            <a:ext cx="7772400" cy="1924414"/>
          </a:xfrm>
        </p:spPr>
        <p:txBody>
          <a:bodyPr anchor="ctr" anchorCtr="0">
            <a:noAutofit/>
          </a:bodyPr>
          <a:lstStyle/>
          <a:p>
            <a:pPr algn="ctr"/>
            <a:r>
              <a:rPr lang="hr-HR" sz="2800" dirty="0">
                <a:solidFill>
                  <a:schemeClr val="tx1"/>
                </a:solidFill>
                <a:effectLst/>
              </a:rPr>
              <a:t>Poticaji, nagrada i utvrđivanje kvote </a:t>
            </a:r>
            <a:br>
              <a:rPr lang="hr-HR" sz="2800" dirty="0">
                <a:solidFill>
                  <a:schemeClr val="tx1"/>
                </a:solidFill>
                <a:effectLst/>
              </a:rPr>
            </a:br>
            <a:r>
              <a:rPr lang="hr-HR" sz="2800" dirty="0">
                <a:solidFill>
                  <a:schemeClr val="tx1"/>
                </a:solidFill>
                <a:effectLst/>
              </a:rPr>
              <a:t>za zapošljavanje osoba s invaliditetom</a:t>
            </a:r>
            <a:endParaRPr lang="hr-HR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99592" y="3933056"/>
            <a:ext cx="7772400" cy="119970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hr-HR" altLang="sr-Latn-RS" sz="2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Alen Kolar,</a:t>
            </a:r>
            <a:endParaRPr lang="hr-HR" altLang="sr-Latn-RS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hr-HR" altLang="sr-Latn-RS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Telefon: </a:t>
            </a:r>
            <a:r>
              <a:rPr lang="hr-HR" altLang="sr-Latn-RS" sz="2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01/6064-731; </a:t>
            </a:r>
          </a:p>
          <a:p>
            <a:pPr algn="l"/>
            <a:r>
              <a:rPr lang="hr-HR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akolar@zosi.hr</a:t>
            </a:r>
            <a:r>
              <a:rPr lang="hr-HR" altLang="sr-Latn-RS" sz="2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altLang="sr-Latn-RS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hr-HR" altLang="sr-Latn-RS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Zagreb, Hebrangova 4</a:t>
            </a:r>
          </a:p>
          <a:p>
            <a:pPr algn="l"/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216024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slov 3"/>
          <p:cNvSpPr txBox="1">
            <a:spLocks/>
          </p:cNvSpPr>
          <p:nvPr/>
        </p:nvSpPr>
        <p:spPr>
          <a:xfrm>
            <a:off x="6012160" y="4532908"/>
            <a:ext cx="2242592" cy="36004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r>
              <a:rPr lang="hr-HR" altLang="sr-Latn-RS" sz="16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2018. godina</a:t>
            </a:r>
            <a:endParaRPr lang="hr-HR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9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10</a:t>
            </a:fld>
            <a:endParaRPr lang="hr-HR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Rezervirano mjesto sadržaja 1"/>
          <p:cNvSpPr>
            <a:spLocks noGrp="1"/>
          </p:cNvSpPr>
          <p:nvPr>
            <p:ph idx="1"/>
          </p:nvPr>
        </p:nvSpPr>
        <p:spPr>
          <a:xfrm>
            <a:off x="251520" y="1006286"/>
            <a:ext cx="8085584" cy="5472607"/>
          </a:xfrm>
        </p:spPr>
        <p:txBody>
          <a:bodyPr>
            <a:noAutofit/>
          </a:bodyPr>
          <a:lstStyle/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1600" u="sng" dirty="0"/>
              <a:t>S</a:t>
            </a:r>
            <a:r>
              <a:rPr lang="hr-HR" sz="1600" u="sng" dirty="0" smtClean="0"/>
              <a:t>ufinanciranje </a:t>
            </a:r>
            <a:r>
              <a:rPr lang="hr-HR" sz="1600" u="sng" dirty="0"/>
              <a:t>troškova  </a:t>
            </a:r>
            <a:r>
              <a:rPr lang="hr-HR" sz="1600" u="sng" dirty="0" smtClean="0"/>
              <a:t>za prilagodbu radnog mjesta – </a:t>
            </a:r>
            <a:r>
              <a:rPr lang="hr-HR" sz="1600" u="sng" dirty="0"/>
              <a:t>arhitektonska </a:t>
            </a:r>
            <a:r>
              <a:rPr lang="hr-HR" sz="1600" u="sng" dirty="0" smtClean="0"/>
              <a:t>prilagodba </a:t>
            </a:r>
            <a:r>
              <a:rPr lang="hr-HR" sz="1600" dirty="0" smtClean="0"/>
              <a:t>(čl. 15.-20. Pravilnika)</a:t>
            </a:r>
            <a:endParaRPr lang="hr-HR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600" dirty="0" smtClean="0"/>
              <a:t>za zapošljavanje na otvorenom tržištu rada, te samozapošljavanje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600" dirty="0"/>
              <a:t>nalaz i mišljenje centra za profesionalnu rehabilitaciju o utvrđenoj potrebi prilagodbi – </a:t>
            </a:r>
            <a:r>
              <a:rPr lang="hr-HR" sz="1600" i="1" dirty="0"/>
              <a:t>usluga 9. Izrada plana prilagodbe radnog mjesta i radnog okoliša (arhitektonska prilagodba) te potrebne prilagodbe opreme i sredstava za rad (tehnička prilagodba</a:t>
            </a:r>
            <a:r>
              <a:rPr lang="hr-HR" sz="1600" i="1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600" dirty="0"/>
              <a:t>u visini stvarnih troškova prilagodbe, ali maksimalno do 40 osnovica (minimalna plaća) za jednu osobu s invaliditetom</a:t>
            </a:r>
          </a:p>
          <a:p>
            <a:pPr marL="630936" lvl="2" indent="0">
              <a:buNone/>
            </a:pPr>
            <a:endParaRPr lang="hr-HR" sz="1600" dirty="0" smtClean="0"/>
          </a:p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1600" u="sng" dirty="0"/>
              <a:t>S</a:t>
            </a:r>
            <a:r>
              <a:rPr lang="hr-HR" sz="1600" u="sng" dirty="0" smtClean="0"/>
              <a:t>ufinanciranje troškova za prilagodbu </a:t>
            </a:r>
            <a:r>
              <a:rPr lang="hr-HR" sz="1600" u="sng" dirty="0"/>
              <a:t>uvjeta rada </a:t>
            </a:r>
            <a:r>
              <a:rPr lang="hr-HR" sz="1600" u="sng" dirty="0" smtClean="0"/>
              <a:t>– </a:t>
            </a:r>
            <a:r>
              <a:rPr lang="hr-HR" sz="1600" u="sng" dirty="0"/>
              <a:t>tehnička prilagodba </a:t>
            </a:r>
            <a:r>
              <a:rPr lang="hr-HR" sz="1600" dirty="0" smtClean="0"/>
              <a:t>(čl. 21.-26. Pravilnika)</a:t>
            </a:r>
            <a:endParaRPr lang="hr-HR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600" dirty="0"/>
              <a:t>za zapošljavanje na otvorenom tržištu </a:t>
            </a:r>
            <a:r>
              <a:rPr lang="hr-HR" sz="1600" dirty="0" smtClean="0"/>
              <a:t>rada, samozapošljavanje, u </a:t>
            </a:r>
            <a:r>
              <a:rPr lang="hr-HR" sz="1600" dirty="0"/>
              <a:t>integrativnoj radionici</a:t>
            </a:r>
            <a:r>
              <a:rPr lang="hr-HR" sz="1600" dirty="0" smtClean="0"/>
              <a:t>, te za državne i javne službe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600" dirty="0" smtClean="0"/>
              <a:t>nalaz i mišljenje centra za profesionalnu rehabilitaciju o utvrđenoj potrebi prilagodbi – </a:t>
            </a:r>
            <a:r>
              <a:rPr lang="hr-HR" sz="1600" i="1" dirty="0" smtClean="0"/>
              <a:t>usluga 9. Izrada plana prilagodbe radnog mjesta i radnog okoliša (arhitektonska prilagodba) te potrebne prilagodbe opreme i sredstava za rad (tehnička prilagodba)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600" dirty="0" smtClean="0"/>
              <a:t>u visini stvarnih troškova prilagodbe, ali maksimalno </a:t>
            </a:r>
            <a:r>
              <a:rPr lang="hr-HR" sz="1600" dirty="0"/>
              <a:t>do 40 osnovica (minimalna plaća) za jednu osobu s </a:t>
            </a:r>
            <a:r>
              <a:rPr lang="hr-HR" sz="1600" dirty="0" smtClean="0"/>
              <a:t>invaliditetom</a:t>
            </a:r>
          </a:p>
        </p:txBody>
      </p:sp>
    </p:spTree>
    <p:extLst>
      <p:ext uri="{BB962C8B-B14F-4D97-AF65-F5344CB8AC3E}">
        <p14:creationId xmlns:p14="http://schemas.microsoft.com/office/powerpoint/2010/main" val="293804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11</a:t>
            </a:fld>
            <a:endParaRPr lang="hr-HR" dirty="0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zervirano mjesto sadržaja 1"/>
          <p:cNvSpPr>
            <a:spLocks noGrp="1"/>
          </p:cNvSpPr>
          <p:nvPr>
            <p:ph idx="1"/>
          </p:nvPr>
        </p:nvSpPr>
        <p:spPr>
          <a:xfrm>
            <a:off x="251520" y="965598"/>
            <a:ext cx="7920880" cy="5328592"/>
          </a:xfrm>
        </p:spPr>
        <p:txBody>
          <a:bodyPr>
            <a:normAutofit fontScale="55000" lnSpcReduction="20000"/>
          </a:bodyPr>
          <a:lstStyle/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3600" u="sng" dirty="0"/>
              <a:t>S</a:t>
            </a:r>
            <a:r>
              <a:rPr lang="hr-HR" sz="3600" u="sng" dirty="0" smtClean="0"/>
              <a:t>ufinanciranje </a:t>
            </a:r>
            <a:r>
              <a:rPr lang="hr-HR" sz="3600" u="sng" dirty="0"/>
              <a:t>kamata na kreditna sredstva namijenjena </a:t>
            </a:r>
            <a:r>
              <a:rPr lang="hr-HR" sz="3600" u="sng" dirty="0" smtClean="0"/>
              <a:t>kupnji strojeva</a:t>
            </a:r>
            <a:r>
              <a:rPr lang="hr-HR" sz="3600" u="sng" dirty="0"/>
              <a:t>, opreme, alata ili pribora potrebnog za zapošljavanje </a:t>
            </a:r>
            <a:r>
              <a:rPr lang="hr-HR" sz="3600" u="sng" dirty="0" smtClean="0"/>
              <a:t>osobe </a:t>
            </a:r>
            <a:r>
              <a:rPr lang="hr-HR" sz="3600" u="sng" dirty="0"/>
              <a:t>s invaliditetom </a:t>
            </a:r>
            <a:r>
              <a:rPr lang="hr-HR" sz="3600" dirty="0" smtClean="0"/>
              <a:t>(čl. 27.-30. Pravilnika)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3200" dirty="0"/>
              <a:t>za zapošljavanje na otvorenom tržištu </a:t>
            </a:r>
            <a:r>
              <a:rPr lang="hr-HR" sz="3200" dirty="0" smtClean="0"/>
              <a:t>rada, samozapošljavanje, u </a:t>
            </a:r>
            <a:r>
              <a:rPr lang="hr-HR" sz="3200" dirty="0"/>
              <a:t>integrativnoj </a:t>
            </a:r>
            <a:r>
              <a:rPr lang="hr-HR" sz="3200" dirty="0" smtClean="0"/>
              <a:t>radionici i u zaštitnoj radionici,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3200" dirty="0" smtClean="0"/>
              <a:t>namjenski poslovni krediti i financijski leasing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3200" dirty="0" smtClean="0"/>
              <a:t>najviše do </a:t>
            </a:r>
            <a:r>
              <a:rPr lang="hr-HR" sz="3200" dirty="0"/>
              <a:t>70% ugovorene kamatne stope </a:t>
            </a:r>
            <a:r>
              <a:rPr lang="hr-HR" sz="3200" dirty="0" smtClean="0"/>
              <a:t>sukladno ugovoru o kreditu</a:t>
            </a:r>
          </a:p>
          <a:p>
            <a:pPr lvl="3">
              <a:buFont typeface="Times New Roman" panose="02020603050405020304" pitchFamily="18" charset="0"/>
              <a:buChar char="–"/>
            </a:pPr>
            <a:r>
              <a:rPr lang="hr-HR" sz="3200" dirty="0" smtClean="0"/>
              <a:t>u iznosu proporcionalno broju osoba s invaliditetom koji se služi navedenom opremom</a:t>
            </a:r>
          </a:p>
          <a:p>
            <a:pPr lvl="3">
              <a:buFont typeface="Times New Roman" panose="02020603050405020304" pitchFamily="18" charset="0"/>
              <a:buChar char="–"/>
            </a:pPr>
            <a:endParaRPr lang="hr-HR" sz="2600" dirty="0" smtClean="0"/>
          </a:p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3600" u="sng" dirty="0"/>
              <a:t>F</a:t>
            </a:r>
            <a:r>
              <a:rPr lang="hr-HR" sz="3600" u="sng" dirty="0" smtClean="0"/>
              <a:t>inanciranje troškova stručne podrške </a:t>
            </a:r>
            <a:r>
              <a:rPr lang="hr-HR" sz="3600" dirty="0" smtClean="0"/>
              <a:t>(čl. 31.-34. Pravilnika)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3200" dirty="0"/>
              <a:t>za zapošljavanje na otvorenom tržištu rada, </a:t>
            </a:r>
            <a:r>
              <a:rPr lang="hr-HR" sz="3200" dirty="0" smtClean="0"/>
              <a:t>samozapošljavanje, u </a:t>
            </a:r>
            <a:r>
              <a:rPr lang="hr-HR" sz="3200" dirty="0"/>
              <a:t>integrativnoj radionici, </a:t>
            </a:r>
            <a:r>
              <a:rPr lang="hr-HR" sz="3200" dirty="0" smtClean="0"/>
              <a:t>te </a:t>
            </a:r>
            <a:r>
              <a:rPr lang="hr-HR" sz="3200" dirty="0"/>
              <a:t>za državne i javne </a:t>
            </a:r>
            <a:r>
              <a:rPr lang="hr-HR" sz="3200" dirty="0" smtClean="0"/>
              <a:t>službe ako je nalazom i mišljenjem </a:t>
            </a:r>
            <a:r>
              <a:rPr lang="hr-HR" sz="3200" dirty="0"/>
              <a:t>centra </a:t>
            </a:r>
            <a:r>
              <a:rPr lang="hr-HR" sz="3200" dirty="0" smtClean="0"/>
              <a:t>utvrđena potreba stručne podrške, a prema planu individualne podrške kojim je utvrđeno trajanje, oblik, vrsta i broj sati stručne podrške – </a:t>
            </a:r>
            <a:r>
              <a:rPr lang="hr-HR" sz="3200" i="1" dirty="0" smtClean="0"/>
              <a:t>usluga 6. Stručna podrška i praćenje na određenom radnom mjestu i radnom okruženju</a:t>
            </a:r>
            <a:endParaRPr lang="hr-HR" sz="32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3200" dirty="0" smtClean="0"/>
              <a:t>plaćanje </a:t>
            </a:r>
            <a:r>
              <a:rPr lang="hr-HR" sz="3200" u="sng" dirty="0" smtClean="0"/>
              <a:t>izravno centru </a:t>
            </a:r>
            <a:r>
              <a:rPr lang="hr-HR" sz="3200" dirty="0" smtClean="0"/>
              <a:t>s kojim poslodavac ima sklopljen ugovor o stručnoj podršci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3200" dirty="0"/>
              <a:t>z</a:t>
            </a:r>
            <a:r>
              <a:rPr lang="hr-HR" sz="3200" dirty="0" smtClean="0"/>
              <a:t>ahtjev se podnosi u roku 8 dana od sklapanja ugovora o pružanju stručne podrške 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74137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12</a:t>
            </a:fld>
            <a:endParaRPr lang="hr-HR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zervirano mjesto sadržaja 1"/>
          <p:cNvSpPr>
            <a:spLocks noGrp="1"/>
          </p:cNvSpPr>
          <p:nvPr>
            <p:ph idx="1"/>
          </p:nvPr>
        </p:nvSpPr>
        <p:spPr>
          <a:xfrm>
            <a:off x="323528" y="1196752"/>
            <a:ext cx="7704856" cy="4536504"/>
          </a:xfrm>
        </p:spPr>
        <p:txBody>
          <a:bodyPr>
            <a:normAutofit fontScale="92500"/>
          </a:bodyPr>
          <a:lstStyle/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u="sng" dirty="0"/>
              <a:t>P</a:t>
            </a:r>
            <a:r>
              <a:rPr lang="hr-HR" u="sng" dirty="0" smtClean="0"/>
              <a:t>osebna </a:t>
            </a:r>
            <a:r>
              <a:rPr lang="hr-HR" u="sng" dirty="0"/>
              <a:t>sredstva za </a:t>
            </a:r>
            <a:r>
              <a:rPr lang="hr-HR" u="sng" dirty="0" smtClean="0"/>
              <a:t>programe inovativnog zapošljavanja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(čl. 35. Pravilnika)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raspisivanje javnog natječaja za poslodavce koji zapošljavaju osobe s invaliditetom, te osobe s invaliditetom koje se samozapošljavaju</a:t>
            </a:r>
          </a:p>
          <a:p>
            <a:pPr marL="630936" lvl="2" indent="0">
              <a:buNone/>
            </a:pPr>
            <a:endParaRPr lang="hr-HR" sz="2000" dirty="0"/>
          </a:p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u="sng" dirty="0"/>
              <a:t>P</a:t>
            </a:r>
            <a:r>
              <a:rPr lang="hr-HR" u="sng" dirty="0" smtClean="0"/>
              <a:t>osebna </a:t>
            </a:r>
            <a:r>
              <a:rPr lang="hr-HR" u="sng" dirty="0"/>
              <a:t>sredstva za </a:t>
            </a:r>
            <a:r>
              <a:rPr lang="hr-HR" u="sng" dirty="0" smtClean="0"/>
              <a:t>otvaranje novih radnih mjesta i održavanje zaposlenosti u integrativnim radionicama i zaštitnim radionicama </a:t>
            </a:r>
            <a:r>
              <a:rPr lang="hr-HR" dirty="0" smtClean="0"/>
              <a:t>(čl. 36. </a:t>
            </a:r>
            <a:r>
              <a:rPr lang="hr-HR" dirty="0"/>
              <a:t>Pravilnika</a:t>
            </a:r>
            <a:r>
              <a:rPr lang="hr-HR" dirty="0" smtClean="0"/>
              <a:t>)</a:t>
            </a:r>
            <a:endParaRPr lang="hr-HR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2000" dirty="0" smtClean="0"/>
              <a:t>raspisivanje javnog natječaja za integrativne radionice i zaštitne radionice</a:t>
            </a:r>
          </a:p>
          <a:p>
            <a:pPr marL="630936" lvl="2" indent="0">
              <a:buNone/>
            </a:pPr>
            <a:endParaRPr lang="hr-HR" sz="2000" dirty="0" smtClean="0"/>
          </a:p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u="sng" dirty="0" smtClean="0"/>
              <a:t>Novčana nagrada za zapošljavanje izvan kvote </a:t>
            </a:r>
            <a:r>
              <a:rPr lang="hr-HR" dirty="0" smtClean="0"/>
              <a:t>(čl</a:t>
            </a:r>
            <a:r>
              <a:rPr lang="hr-HR" dirty="0"/>
              <a:t>. </a:t>
            </a:r>
            <a:r>
              <a:rPr lang="hr-HR" dirty="0" smtClean="0"/>
              <a:t>16. </a:t>
            </a:r>
            <a:r>
              <a:rPr lang="hr-HR" dirty="0"/>
              <a:t>Pravilnika </a:t>
            </a:r>
            <a:r>
              <a:rPr lang="hr-HR" u="sng" dirty="0"/>
              <a:t>o</a:t>
            </a:r>
            <a:r>
              <a:rPr lang="hr-HR" u="sng" dirty="0" smtClean="0"/>
              <a:t> utvrđivanju kvote za zapošljavanje osoba s invaliditetom</a:t>
            </a:r>
            <a:r>
              <a:rPr lang="hr-HR" dirty="0" smtClean="0"/>
              <a:t>)</a:t>
            </a:r>
            <a:endParaRPr lang="hr-HR" dirty="0"/>
          </a:p>
          <a:p>
            <a:pPr marL="630936" lvl="2" indent="0">
              <a:buNone/>
            </a:pPr>
            <a:endParaRPr lang="hr-HR" sz="2300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4493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17672" y="2055420"/>
            <a:ext cx="8229600" cy="4176464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hr-HR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hr-HR" sz="2400" dirty="0"/>
              <a:t>U </a:t>
            </a:r>
            <a:r>
              <a:rPr lang="hr-HR" sz="2400" dirty="0" smtClean="0"/>
              <a:t>2017. godini </a:t>
            </a:r>
            <a:r>
              <a:rPr lang="hr-HR" sz="2400" dirty="0"/>
              <a:t>Zavod je isplatio 77.943.406,73 kn poticaja/potpora za zapošljavanje osoba s invaliditetom za </a:t>
            </a:r>
            <a:r>
              <a:rPr lang="hr-HR" sz="2400" dirty="0" smtClean="0"/>
              <a:t>287 poslodavaca (278 </a:t>
            </a:r>
            <a:r>
              <a:rPr lang="hr-HR" sz="2400" dirty="0"/>
              <a:t>na otvorenom tržištu i 9</a:t>
            </a:r>
            <a:r>
              <a:rPr lang="hr-HR" sz="2400" dirty="0" smtClean="0"/>
              <a:t> </a:t>
            </a:r>
            <a:r>
              <a:rPr lang="hr-HR" sz="2400" dirty="0"/>
              <a:t>zaštitnih radionica) koji su </a:t>
            </a:r>
            <a:r>
              <a:rPr lang="hr-HR" sz="2400" dirty="0" smtClean="0"/>
              <a:t>zapošljavali 1037 </a:t>
            </a:r>
            <a:r>
              <a:rPr lang="hr-HR" sz="2400" dirty="0"/>
              <a:t>osoba s invaliditetom </a:t>
            </a:r>
            <a:r>
              <a:rPr lang="hr-HR" sz="2400" dirty="0" smtClean="0"/>
              <a:t>(533 </a:t>
            </a:r>
            <a:r>
              <a:rPr lang="hr-HR" sz="2400" dirty="0"/>
              <a:t>na otvorenom tržištu i </a:t>
            </a:r>
            <a:r>
              <a:rPr lang="hr-HR" sz="2400" dirty="0" smtClean="0"/>
              <a:t>504 u </a:t>
            </a:r>
            <a:r>
              <a:rPr lang="hr-HR" sz="2400" dirty="0"/>
              <a:t>zaštićenim uvjetima)</a:t>
            </a:r>
          </a:p>
          <a:p>
            <a:pPr>
              <a:buFont typeface="Wingdings" panose="05000000000000000000" pitchFamily="2" charset="2"/>
              <a:buChar char="q"/>
            </a:pPr>
            <a:endParaRPr lang="hr-HR" dirty="0" smtClean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hr-HR" sz="2400" dirty="0" smtClean="0"/>
              <a:t>U 2016. </a:t>
            </a:r>
            <a:r>
              <a:rPr lang="hr-HR" sz="2400" dirty="0"/>
              <a:t>godini Zavod je </a:t>
            </a:r>
            <a:r>
              <a:rPr lang="hr-HR" sz="2400" dirty="0" smtClean="0"/>
              <a:t>isplatio </a:t>
            </a:r>
            <a:r>
              <a:rPr lang="hr-HR" sz="2400" dirty="0"/>
              <a:t>52.247.234,34 kn </a:t>
            </a:r>
            <a:r>
              <a:rPr lang="hr-HR" sz="2400" dirty="0" smtClean="0"/>
              <a:t>poticaja/potpora za zapošljavanje osoba s invaliditetom za 288 </a:t>
            </a:r>
            <a:r>
              <a:rPr lang="hr-HR" sz="2400" dirty="0"/>
              <a:t>poslodavca </a:t>
            </a:r>
            <a:r>
              <a:rPr lang="hr-HR" sz="2400" dirty="0" smtClean="0"/>
              <a:t>(279 </a:t>
            </a:r>
            <a:r>
              <a:rPr lang="hr-HR" sz="2400" dirty="0"/>
              <a:t>na otvorenom tržištu i 9 zaštitnih radionica) </a:t>
            </a:r>
            <a:r>
              <a:rPr lang="hr-HR" sz="2400" dirty="0" smtClean="0"/>
              <a:t>koji su zapošljavali 1063 </a:t>
            </a:r>
            <a:r>
              <a:rPr lang="hr-HR" sz="2400" dirty="0"/>
              <a:t>osoba s invaliditetom </a:t>
            </a:r>
            <a:r>
              <a:rPr lang="hr-HR" sz="2400" dirty="0" smtClean="0"/>
              <a:t>(539 </a:t>
            </a:r>
            <a:r>
              <a:rPr lang="hr-HR" sz="2400" dirty="0"/>
              <a:t>na otvorenom tržištu i </a:t>
            </a:r>
            <a:r>
              <a:rPr lang="hr-HR" sz="2400" dirty="0" smtClean="0"/>
              <a:t>524 </a:t>
            </a:r>
            <a:r>
              <a:rPr lang="hr-HR" sz="2400" dirty="0"/>
              <a:t>u zaštićenim </a:t>
            </a:r>
            <a:r>
              <a:rPr lang="hr-HR" sz="2400" dirty="0" smtClean="0"/>
              <a:t>uvjetima)</a:t>
            </a:r>
          </a:p>
          <a:p>
            <a:pPr marL="109728" indent="0">
              <a:buNone/>
            </a:pPr>
            <a:endParaRPr lang="hr-HR" sz="2400" dirty="0" smtClean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13</a:t>
            </a:fld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539552" y="915297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Statistički podaci za 2016. i 2017. godinu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62668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14</a:t>
            </a:fld>
            <a:endParaRPr lang="hr-HR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17672" y="2636912"/>
            <a:ext cx="8229600" cy="1143000"/>
          </a:xfrm>
        </p:spPr>
        <p:txBody>
          <a:bodyPr/>
          <a:lstStyle/>
          <a:p>
            <a:r>
              <a:rPr lang="hr-HR" dirty="0">
                <a:solidFill>
                  <a:schemeClr val="tx1"/>
                </a:solidFill>
                <a:effectLst/>
              </a:rPr>
              <a:t>Nagrada za zapošljavanje izvan kvote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502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83933" y="1556792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2000" dirty="0" smtClean="0"/>
              <a:t>Poslodavac </a:t>
            </a:r>
            <a:r>
              <a:rPr lang="hr-HR" sz="2000" dirty="0"/>
              <a:t>koji zapošljava više osoba s invaliditetom od propisane kvote </a:t>
            </a:r>
            <a:endParaRPr lang="hr-HR" sz="2000" dirty="0" smtClean="0"/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2000" dirty="0" smtClean="0"/>
              <a:t>Poslodavac </a:t>
            </a:r>
            <a:r>
              <a:rPr lang="hr-HR" sz="2000" dirty="0"/>
              <a:t>koji zapošljava manje od 20 radnika, među kojima su osobe s invaliditetom čiji invaliditet nije posljedica ozljede ili profesionalne bolesti nastale pri radu kod tog poslodavca </a:t>
            </a:r>
            <a:endParaRPr lang="hr-HR" sz="2000" dirty="0" smtClean="0"/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2000" dirty="0" smtClean="0"/>
              <a:t>Uz uvjet da su </a:t>
            </a:r>
            <a:r>
              <a:rPr lang="hr-HR" sz="2000" b="1" dirty="0"/>
              <a:t>radnici s invaliditetom upisani u Očevidnik zaposlenih osoba s </a:t>
            </a:r>
            <a:r>
              <a:rPr lang="hr-HR" sz="2000" b="1" dirty="0" smtClean="0"/>
              <a:t>invaliditetom</a:t>
            </a:r>
            <a:endParaRPr lang="hr-HR" sz="2000" dirty="0" smtClean="0"/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2000" dirty="0"/>
              <a:t>Novčana </a:t>
            </a:r>
            <a:r>
              <a:rPr lang="hr-HR" sz="2000" dirty="0" smtClean="0"/>
              <a:t>nagrada </a:t>
            </a:r>
            <a:r>
              <a:rPr lang="hr-HR" sz="2000" dirty="0"/>
              <a:t>u iznosu 15% minimalne plaće mjesečno za svakog radnika s invaliditetom koji predstavlja višak u odnosu na kvotu </a:t>
            </a:r>
            <a:endParaRPr lang="hr-HR" sz="2000" dirty="0" smtClean="0"/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2000" dirty="0"/>
              <a:t>u </a:t>
            </a:r>
            <a:r>
              <a:rPr lang="hr-HR" sz="2000" dirty="0" smtClean="0"/>
              <a:t>2018. </a:t>
            </a:r>
            <a:r>
              <a:rPr lang="hr-HR" sz="2000" dirty="0"/>
              <a:t>godini nagrada iznosi 15% od </a:t>
            </a:r>
            <a:r>
              <a:rPr lang="hr-HR" sz="2000" dirty="0" smtClean="0"/>
              <a:t>3.439,80 </a:t>
            </a:r>
            <a:r>
              <a:rPr lang="hr-HR" sz="2000" dirty="0"/>
              <a:t>kn, odnosno </a:t>
            </a:r>
            <a:r>
              <a:rPr lang="hr-HR" sz="2000" b="1" dirty="0" smtClean="0"/>
              <a:t>515,97</a:t>
            </a:r>
            <a:r>
              <a:rPr lang="hr-HR" sz="2000" dirty="0" smtClean="0"/>
              <a:t> </a:t>
            </a:r>
            <a:r>
              <a:rPr lang="hr-HR" sz="2000" dirty="0"/>
              <a:t>kn po </a:t>
            </a:r>
            <a:r>
              <a:rPr lang="hr-HR" sz="2000" dirty="0" smtClean="0"/>
              <a:t>osobi</a:t>
            </a:r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2000" dirty="0"/>
              <a:t>Nagrada se može ostvariti za razdoblje od najduže šest mjeseci kontinuirano za pojedinu osobu s invaliditetom koju poslodavac </a:t>
            </a:r>
            <a:r>
              <a:rPr lang="hr-HR" sz="2000" dirty="0" smtClean="0"/>
              <a:t>zapošljava</a:t>
            </a:r>
            <a:endParaRPr lang="hr-HR" sz="2000" dirty="0"/>
          </a:p>
          <a:p>
            <a:endParaRPr lang="hr-HR" sz="2000" dirty="0"/>
          </a:p>
          <a:p>
            <a:endParaRPr lang="hr-HR" sz="2400" dirty="0" smtClean="0"/>
          </a:p>
          <a:p>
            <a:pPr marL="109728" indent="0">
              <a:buNone/>
            </a:pPr>
            <a:endParaRPr lang="hr-HR" sz="2400" dirty="0" smtClean="0"/>
          </a:p>
          <a:p>
            <a:pPr marL="109728" indent="0">
              <a:buNone/>
            </a:pPr>
            <a:endParaRPr lang="hr-HR" sz="2200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15</a:t>
            </a:fld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787683" y="811181"/>
            <a:ext cx="7941568" cy="710952"/>
          </a:xfrm>
        </p:spPr>
        <p:txBody>
          <a:bodyPr>
            <a:normAutofit fontScale="90000"/>
          </a:bodyPr>
          <a:lstStyle/>
          <a:p>
            <a:pPr algn="l"/>
            <a:r>
              <a:rPr lang="hr-HR" sz="2800" dirty="0" smtClean="0"/>
              <a:t>Korisnici, iznos i razdoblje prava korištenja nagrade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75034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2000" dirty="0" smtClean="0"/>
              <a:t>Pravo </a:t>
            </a:r>
            <a:r>
              <a:rPr lang="hr-HR" sz="2000" dirty="0"/>
              <a:t>na novčanu nagradu ne može ostvariti poslodavac koji ima nepodmirene novčane obveze prema državi ili radnicima po bilo kojoj </a:t>
            </a:r>
            <a:r>
              <a:rPr lang="hr-HR" sz="2000" dirty="0" smtClean="0"/>
              <a:t>osnovi</a:t>
            </a:r>
            <a:endParaRPr lang="hr-HR" sz="2000" dirty="0"/>
          </a:p>
          <a:p>
            <a:pPr lvl="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2000" dirty="0"/>
              <a:t>Pravo na novčanu nagradu ne može ostvariti na svoje ime osoba s invaliditetom koja se </a:t>
            </a:r>
            <a:r>
              <a:rPr lang="hr-HR" sz="2000" dirty="0" err="1" smtClean="0"/>
              <a:t>samozapošljava</a:t>
            </a:r>
            <a:endParaRPr lang="hr-HR" sz="2000" dirty="0"/>
          </a:p>
          <a:p>
            <a:pPr lvl="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2000" dirty="0"/>
              <a:t>Novčanu nagradu ne mogu ostvariti tijela državne uprave, tijela sudbene vlasti, tijela državne vlasti i druga državna tijela, tijela jedinica lokalne i područne (regionalne) samouprave, javne službe, javne ustanove, izvanproračunski i proračunski fondovi, pravne osobe u vlasništvu ili u pretežitom vlasništvu Republike Hrvatske, pravne osobe u vlasništvu ili pretežitom vlasništvu jedinica lokalne i područne (regionalne) samouprave, te pravne osobe s javnim ovlastima</a:t>
            </a:r>
            <a:r>
              <a:rPr lang="hr-HR" sz="2000" dirty="0" smtClean="0"/>
              <a:t>.</a:t>
            </a:r>
            <a:r>
              <a:rPr lang="hr-HR" sz="2000" dirty="0"/>
              <a:t> </a:t>
            </a:r>
            <a:endParaRPr lang="hr-HR" sz="2000" dirty="0" smtClean="0"/>
          </a:p>
          <a:p>
            <a:pPr marL="109728" indent="0">
              <a:buNone/>
            </a:pPr>
            <a:r>
              <a:rPr lang="hr-HR" sz="2000" dirty="0"/>
              <a:t>Zavodu se podnosi zahtjev za novčanu nagradu za određeni mjesec na obrascu Z-nagrada, i to najkasnije do 20. dana sljedećeg </a:t>
            </a:r>
            <a:r>
              <a:rPr lang="hr-HR" sz="2000" dirty="0" smtClean="0"/>
              <a:t>mjeseca.</a:t>
            </a:r>
            <a:endParaRPr lang="hr-HR" sz="2000" dirty="0"/>
          </a:p>
          <a:p>
            <a:pPr marL="109728" lvl="0" indent="0">
              <a:buNone/>
            </a:pPr>
            <a:endParaRPr lang="hr-HR" sz="2000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16</a:t>
            </a:fld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683568" y="908720"/>
            <a:ext cx="8003232" cy="508918"/>
          </a:xfrm>
        </p:spPr>
        <p:txBody>
          <a:bodyPr>
            <a:normAutofit/>
          </a:bodyPr>
          <a:lstStyle/>
          <a:p>
            <a:pPr algn="l"/>
            <a:r>
              <a:rPr lang="hr-HR" sz="2000" dirty="0" smtClean="0"/>
              <a:t>  Tko </a:t>
            </a:r>
            <a:r>
              <a:rPr lang="hr-HR" sz="2000" dirty="0"/>
              <a:t>ne može ostvariti pravo na nagradu</a:t>
            </a:r>
          </a:p>
        </p:txBody>
      </p:sp>
    </p:spTree>
    <p:extLst>
      <p:ext uri="{BB962C8B-B14F-4D97-AF65-F5344CB8AC3E}">
        <p14:creationId xmlns:p14="http://schemas.microsoft.com/office/powerpoint/2010/main" val="407550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8106" y="1881981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2400" dirty="0"/>
              <a:t>osnivanje trgovačkog društva i zapošljavanje u tom trgovačkom </a:t>
            </a:r>
            <a:r>
              <a:rPr lang="hr-HR" sz="2400" dirty="0" smtClean="0"/>
              <a:t>društvu</a:t>
            </a:r>
            <a:endParaRPr lang="hr-HR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hr-HR" sz="2400" dirty="0"/>
              <a:t>osnivanje zadruge i zapošljavanje u toj </a:t>
            </a:r>
            <a:r>
              <a:rPr lang="hr-HR" sz="2400" dirty="0" smtClean="0"/>
              <a:t>zadruzi</a:t>
            </a:r>
            <a:endParaRPr lang="hr-HR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hr-HR" sz="2400" dirty="0"/>
              <a:t>osnivanje udruge i zapošljavanje u toj </a:t>
            </a:r>
            <a:r>
              <a:rPr lang="hr-HR" sz="2400" dirty="0" smtClean="0"/>
              <a:t>udruzi</a:t>
            </a:r>
            <a:endParaRPr lang="hr-HR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hr-HR" sz="2400" dirty="0"/>
              <a:t>obavljanje </a:t>
            </a:r>
            <a:r>
              <a:rPr lang="hr-HR" sz="2400" dirty="0" smtClean="0"/>
              <a:t>obrta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obavljanje domaće radinosti ili sporednog zanimanja na temelju kojeg je osoba osigurana na mirovinsko </a:t>
            </a:r>
            <a:r>
              <a:rPr lang="hr-HR" sz="2400" dirty="0" smtClean="0"/>
              <a:t>osiguranje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obavljanje djelatnosti slobodnog zanimanja (profesionalne djelatnosti</a:t>
            </a:r>
            <a:r>
              <a:rPr lang="hr-HR" sz="2400" dirty="0" smtClean="0"/>
              <a:t>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obavljanje djelatnosti poljoprivrede i šumarstva</a:t>
            </a:r>
          </a:p>
          <a:p>
            <a:pPr lvl="0"/>
            <a:endParaRPr lang="hr-HR" sz="2400" dirty="0"/>
          </a:p>
          <a:p>
            <a:pPr marL="109728" lvl="0" indent="0">
              <a:buNone/>
            </a:pPr>
            <a:endParaRPr lang="hr-HR" sz="2000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17</a:t>
            </a:fld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683568" y="908720"/>
            <a:ext cx="8003232" cy="508918"/>
          </a:xfrm>
        </p:spPr>
        <p:txBody>
          <a:bodyPr>
            <a:normAutofit/>
          </a:bodyPr>
          <a:lstStyle/>
          <a:p>
            <a:pPr algn="l"/>
            <a:r>
              <a:rPr lang="hr-HR" sz="2000" dirty="0" smtClean="0"/>
              <a:t>  </a:t>
            </a:r>
            <a:r>
              <a:rPr lang="hr-HR" sz="2000" dirty="0"/>
              <a:t>Osoba s invaliditetom koja se samozapošljava</a:t>
            </a:r>
          </a:p>
        </p:txBody>
      </p:sp>
    </p:spTree>
    <p:extLst>
      <p:ext uri="{BB962C8B-B14F-4D97-AF65-F5344CB8AC3E}">
        <p14:creationId xmlns:p14="http://schemas.microsoft.com/office/powerpoint/2010/main" val="114313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441375"/>
              </p:ext>
            </p:extLst>
          </p:nvPr>
        </p:nvGraphicFramePr>
        <p:xfrm>
          <a:off x="1043608" y="2132856"/>
          <a:ext cx="6840760" cy="20771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82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586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4159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broj podnesenih zahtjeva: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4159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broj odobrenih zahtjeva: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4731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broj odbijenih </a:t>
                      </a:r>
                      <a:r>
                        <a:rPr lang="hr-HR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odustalih zahtjeva</a:t>
                      </a:r>
                      <a:r>
                        <a:rPr lang="hr-H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broj zahtjeva u obradi (nadopuna):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hr-H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iznos isplaćenih nagrada: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224.499,60 kn</a:t>
                      </a:r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18</a:t>
            </a:fld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827584" y="692696"/>
            <a:ext cx="7056784" cy="1143000"/>
          </a:xfrm>
        </p:spPr>
        <p:txBody>
          <a:bodyPr>
            <a:normAutofit/>
          </a:bodyPr>
          <a:lstStyle/>
          <a:p>
            <a:pPr algn="l"/>
            <a:r>
              <a:rPr lang="hr-HR" sz="2400" dirty="0" smtClean="0"/>
              <a:t>Statistički podaci za 2017. godinu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87704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19</a:t>
            </a:fld>
            <a:endParaRPr lang="hr-HR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17672" y="2636912"/>
            <a:ext cx="8229600" cy="1143000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effectLst/>
              </a:rPr>
              <a:t>Utvrđivanje kvote za zapošljavanje osoba s invaliditetom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7889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17672" y="1772816"/>
            <a:ext cx="8269128" cy="4525963"/>
          </a:xfrm>
        </p:spPr>
        <p:txBody>
          <a:bodyPr>
            <a:normAutofit fontScale="70000" lnSpcReduction="20000"/>
          </a:bodyPr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hr-HR" sz="2400" dirty="0" smtClean="0"/>
              <a:t>Zakon </a:t>
            </a:r>
            <a:r>
              <a:rPr lang="hr-HR" sz="2400" dirty="0"/>
              <a:t>o profesionalnoj rehabilitaciji i zapošljavanju osoba s invaliditetom (NN </a:t>
            </a:r>
            <a:r>
              <a:rPr lang="hr-HR" sz="2400" dirty="0" smtClean="0"/>
              <a:t>157/13 i </a:t>
            </a:r>
            <a:r>
              <a:rPr lang="hr-HR" sz="2400" dirty="0"/>
              <a:t>152/14</a:t>
            </a:r>
            <a:r>
              <a:rPr lang="hr-HR" sz="2400" dirty="0" smtClean="0"/>
              <a:t>)</a:t>
            </a:r>
          </a:p>
          <a:p>
            <a:endParaRPr lang="hr-HR" sz="2400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hr-HR" sz="2400" dirty="0"/>
              <a:t>Pravilnik o poticajima pri zapošljavanju osoba s invaliditetom </a:t>
            </a:r>
            <a:r>
              <a:rPr lang="hr-HR" sz="2400" dirty="0" smtClean="0"/>
              <a:t>(NN </a:t>
            </a:r>
            <a:r>
              <a:rPr lang="hr-HR" sz="2400" dirty="0"/>
              <a:t>44/14, 2/15, </a:t>
            </a:r>
            <a:r>
              <a:rPr lang="hr-HR" sz="2400" dirty="0" smtClean="0"/>
              <a:t>13/15,  113/16 i 116/17)</a:t>
            </a:r>
          </a:p>
          <a:p>
            <a:pPr marL="109728" indent="0">
              <a:buClr>
                <a:schemeClr val="accent2"/>
              </a:buClr>
              <a:buNone/>
            </a:pPr>
            <a:endParaRPr lang="hr-HR" sz="2400" dirty="0" smtClean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hr-HR" sz="2400" dirty="0"/>
              <a:t>Pravilnik o utvrđivanju kvote za zapošljavanje osoba s invaliditetom </a:t>
            </a:r>
            <a:r>
              <a:rPr lang="hr-HR" sz="2400" dirty="0" smtClean="0"/>
              <a:t>(NN 44/14 i </a:t>
            </a:r>
            <a:r>
              <a:rPr lang="hr-HR" sz="2400" dirty="0"/>
              <a:t>2/15)</a:t>
            </a:r>
          </a:p>
          <a:p>
            <a:pPr marL="109728" indent="0">
              <a:buClr>
                <a:schemeClr val="accent2"/>
              </a:buClr>
              <a:buNone/>
            </a:pPr>
            <a:endParaRPr lang="hr-HR" sz="2400" dirty="0"/>
          </a:p>
          <a:p>
            <a:pPr marL="109728" indent="0">
              <a:buNone/>
            </a:pPr>
            <a:endParaRPr lang="hr-HR" sz="2600" dirty="0"/>
          </a:p>
          <a:p>
            <a:pPr marL="109728" indent="0">
              <a:buNone/>
            </a:pPr>
            <a:r>
              <a:rPr lang="hr-HR" sz="2000" dirty="0" smtClean="0"/>
              <a:t>Usklađeno </a:t>
            </a:r>
            <a:r>
              <a:rPr lang="hr-HR" sz="2000" dirty="0"/>
              <a:t>s</a:t>
            </a:r>
            <a:r>
              <a:rPr lang="hr-HR" sz="2000" dirty="0" smtClean="0"/>
              <a:t>a </a:t>
            </a:r>
            <a:r>
              <a:rPr lang="hr-HR" sz="2000" dirty="0"/>
              <a:t>regulativom EU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/>
              <a:t>Program poticaja pri zapošljavanju osoba s invaliditetom za 2017.- 2018. godinu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/>
              <a:t>Program potpora male vrijednosti (de minimis) za poticanje zapošljavanja osoba s invaliditetom za 2017.- 2018. godinu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/>
              <a:t>Program potpora male vrijednosti (de </a:t>
            </a:r>
            <a:r>
              <a:rPr lang="hr-HR" sz="2000" dirty="0" err="1"/>
              <a:t>minimis</a:t>
            </a:r>
            <a:r>
              <a:rPr lang="hr-HR" sz="2000" dirty="0"/>
              <a:t>) za dodjelu posebnih sredstava za održavanje zaposlenosti u zaštitnim i integrativnim radionicama za 2017.-2018. godinu </a:t>
            </a:r>
            <a:endParaRPr lang="hr-HR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/>
              <a:t>Program </a:t>
            </a:r>
            <a:r>
              <a:rPr lang="hr-HR" sz="2000" dirty="0"/>
              <a:t>potpora male vrijednosti (de minimis) za dodjelu posebnih sredstava za programe inovativnog zapošljavanja za 2016</a:t>
            </a:r>
            <a:r>
              <a:rPr lang="hr-HR" sz="2000" dirty="0" smtClean="0"/>
              <a:t>.- 2018</a:t>
            </a:r>
            <a:r>
              <a:rPr lang="hr-HR" sz="2000" dirty="0"/>
              <a:t>. godinu</a:t>
            </a: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2</a:t>
            </a:fld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17672" y="62981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2800" dirty="0" smtClean="0"/>
              <a:t>    Zakonska osnova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88324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hr-HR" dirty="0" smtClean="0"/>
              <a:t>Kvotu </a:t>
            </a:r>
            <a:r>
              <a:rPr lang="hr-HR" dirty="0"/>
              <a:t>za zapošljavanje osoba s invaliditetom, odnosno udio zaposlenih osoba s invaliditetom u ukupnom broju zaposlenih kod pojedinog poslodavca (u nastavku: kvota</a:t>
            </a:r>
            <a:r>
              <a:rPr lang="hr-HR" dirty="0" smtClean="0"/>
              <a:t>)</a:t>
            </a:r>
          </a:p>
          <a:p>
            <a:pPr marL="109728" lvl="0" indent="0">
              <a:buNone/>
            </a:pPr>
            <a:r>
              <a:rPr lang="hr-HR" dirty="0" smtClean="0"/>
              <a:t> </a:t>
            </a:r>
            <a:endParaRPr lang="hr-HR" dirty="0"/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hr-HR" dirty="0"/>
              <a:t>Dokaze </a:t>
            </a:r>
            <a:r>
              <a:rPr lang="hr-HR" dirty="0" smtClean="0"/>
              <a:t>o ispunjenju, odnosno </a:t>
            </a:r>
            <a:r>
              <a:rPr lang="hr-HR" dirty="0"/>
              <a:t>načine ispunjenja </a:t>
            </a:r>
            <a:r>
              <a:rPr lang="hr-HR" dirty="0" smtClean="0"/>
              <a:t>kvote</a:t>
            </a:r>
          </a:p>
          <a:p>
            <a:pPr marL="109728" lvl="0" indent="0">
              <a:buNone/>
            </a:pPr>
            <a:endParaRPr lang="hr-HR" dirty="0"/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hr-HR" dirty="0"/>
              <a:t>Novčanu naknadu u slučaju neispunjavanja </a:t>
            </a:r>
            <a:r>
              <a:rPr lang="hr-HR" dirty="0" smtClean="0"/>
              <a:t>kvote </a:t>
            </a:r>
          </a:p>
          <a:p>
            <a:pPr marL="109728" lvl="0" indent="0">
              <a:buNone/>
            </a:pPr>
            <a:endParaRPr lang="hr-HR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hr-HR" dirty="0"/>
              <a:t>Nagradu za poslodavce koji zapošljavaju osobe s invaliditetom </a:t>
            </a:r>
            <a:r>
              <a:rPr lang="hr-HR" dirty="0" smtClean="0"/>
              <a:t>izvan (iznad) </a:t>
            </a:r>
            <a:r>
              <a:rPr lang="hr-HR" dirty="0"/>
              <a:t>kvote</a:t>
            </a: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20</a:t>
            </a:fld>
            <a:endParaRPr lang="hr-HR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P</a:t>
            </a:r>
            <a:r>
              <a:rPr lang="hr-HR" sz="2400" dirty="0" smtClean="0"/>
              <a:t>ravilnik </a:t>
            </a:r>
            <a:r>
              <a:rPr lang="hr-HR" sz="2400" dirty="0"/>
              <a:t>o </a:t>
            </a:r>
            <a:r>
              <a:rPr lang="hr-HR" sz="2400" dirty="0" smtClean="0"/>
              <a:t>kvoti utvrđuje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78031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hr-HR" dirty="0"/>
              <a:t>Obveznik kvote je svaki poslodavac koji zapošljava najmanje 20 </a:t>
            </a:r>
            <a:r>
              <a:rPr lang="hr-HR" dirty="0" smtClean="0"/>
              <a:t>radnika</a:t>
            </a:r>
          </a:p>
          <a:p>
            <a:pPr marL="109728" indent="0">
              <a:buNone/>
            </a:pPr>
            <a:endParaRPr lang="hr-HR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hr-HR" dirty="0"/>
              <a:t>Kvota se određuje u visini od 3% (stopa kvote) u odnosu na ukupan broj zaposlenih </a:t>
            </a:r>
            <a:endParaRPr lang="hr-HR" dirty="0" smtClean="0"/>
          </a:p>
          <a:p>
            <a:pPr marL="109728" indent="0">
              <a:buNone/>
            </a:pPr>
            <a:endParaRPr lang="hr-HR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hr-HR" dirty="0"/>
              <a:t>Formula za izračun kvote:</a:t>
            </a:r>
          </a:p>
          <a:p>
            <a:pPr marL="109728" indent="0" algn="ctr">
              <a:buNone/>
            </a:pPr>
            <a:r>
              <a:rPr lang="hr-HR" sz="2000" dirty="0"/>
              <a:t>ukupan broj zaposlenih X stopa kvote = broj osoba s invaliditetom</a:t>
            </a: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21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04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958011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hr-HR" dirty="0"/>
              <a:t>U ukupan broj zaposlenih za izračun kvote</a:t>
            </a:r>
            <a:r>
              <a:rPr lang="hr-HR" b="1" dirty="0"/>
              <a:t> NE </a:t>
            </a:r>
            <a:r>
              <a:rPr lang="hr-HR" dirty="0"/>
              <a:t>ubrajaju se</a:t>
            </a:r>
            <a:r>
              <a:rPr lang="hr-HR" dirty="0" smtClean="0"/>
              <a:t>:</a:t>
            </a:r>
          </a:p>
          <a:p>
            <a:pPr marL="109728" indent="0">
              <a:buNone/>
            </a:pPr>
            <a:endParaRPr lang="hr-HR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hr-HR" dirty="0"/>
              <a:t>Radnici koji su u radnom odnosu na temelju ugovora o radu na određeno vrijeme za obavljanje sezonskih </a:t>
            </a:r>
            <a:r>
              <a:rPr lang="hr-HR" dirty="0" smtClean="0"/>
              <a:t>poslova</a:t>
            </a:r>
          </a:p>
          <a:p>
            <a:pPr marL="109728" lvl="0" indent="0">
              <a:buNone/>
            </a:pPr>
            <a:endParaRPr lang="hr-HR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hr-HR" dirty="0"/>
              <a:t>Radnici zaposleni na poslovima Oružanih snaga RH, policijskim poslovima, poslovima zaštite i spašavanja, poslovima zaštite osoba i imovine, te poslovima vatrogasaca i </a:t>
            </a:r>
            <a:r>
              <a:rPr lang="hr-HR" dirty="0" smtClean="0"/>
              <a:t>pirotehničara</a:t>
            </a:r>
          </a:p>
          <a:p>
            <a:pPr marL="109728" lvl="0" indent="0">
              <a:buNone/>
            </a:pPr>
            <a:endParaRPr lang="hr-HR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hr-HR" dirty="0"/>
              <a:t>Radna mjesta (broj radnika koji rade na tim radnim mjestima) na koja se zbog posebnih uvjeta rada ne mogu zaposliti osobe s invaliditetom, odnosno određeni broj radnika za koje je Zavod izdao suglasnosti za izuzimanje iz ukupnog broja, uz prethodno pribavljeno </a:t>
            </a:r>
            <a:r>
              <a:rPr lang="hr-HR" u="sng" dirty="0" smtClean="0"/>
              <a:t>pozitivno</a:t>
            </a:r>
            <a:r>
              <a:rPr lang="hr-HR" dirty="0" smtClean="0"/>
              <a:t> mišljenje </a:t>
            </a:r>
            <a:r>
              <a:rPr lang="hr-HR" dirty="0"/>
              <a:t>Hrvatskog zavoda za zaštitu zdravlja i </a:t>
            </a:r>
            <a:r>
              <a:rPr lang="hr-HR" dirty="0" smtClean="0"/>
              <a:t>sigurnost </a:t>
            </a:r>
            <a:r>
              <a:rPr lang="hr-HR" dirty="0"/>
              <a:t>na </a:t>
            </a:r>
            <a:r>
              <a:rPr lang="hr-HR" dirty="0" smtClean="0"/>
              <a:t>radu </a:t>
            </a:r>
          </a:p>
          <a:p>
            <a:pPr marL="109728" lvl="0" indent="0">
              <a:buNone/>
            </a:pPr>
            <a:endParaRPr lang="hr-HR" dirty="0"/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U</a:t>
            </a:r>
            <a:r>
              <a:rPr lang="hr-HR" dirty="0" smtClean="0"/>
              <a:t> </a:t>
            </a:r>
            <a:r>
              <a:rPr lang="hr-HR" dirty="0"/>
              <a:t>agencijama za privremeno zapošljavanje radnici koji su u radnom odnosu s agencijom na temelju ugovora o radu za privremeno obavljanje poslova, odnosno radi ustupanja korisnicima, pod uvjetom da je agencija upisana u evidenciju agencija za privremeno zapošljavanje ministarstva nadležnog za rad</a:t>
            </a: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22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880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hr-HR" sz="2800" dirty="0" smtClean="0"/>
              <a:t>Obvezu </a:t>
            </a:r>
            <a:r>
              <a:rPr lang="hr-HR" sz="2800" dirty="0" err="1"/>
              <a:t>kvotnog</a:t>
            </a:r>
            <a:r>
              <a:rPr lang="hr-HR" sz="2800" dirty="0"/>
              <a:t> zapošljavanja poslodavac može ispuniti tako da: </a:t>
            </a:r>
          </a:p>
          <a:p>
            <a:pPr marL="109728" indent="0">
              <a:buNone/>
            </a:pPr>
            <a:endParaRPr lang="hr-HR" sz="28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hr-HR" sz="2800" u="sng" dirty="0" smtClean="0"/>
              <a:t>zaposli </a:t>
            </a:r>
            <a:r>
              <a:rPr lang="hr-HR" sz="2800" u="sng" dirty="0"/>
              <a:t>propisan broj osoba s invaliditetom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000" dirty="0" smtClean="0"/>
              <a:t> zaposlenici </a:t>
            </a:r>
            <a:r>
              <a:rPr lang="hr-HR" sz="2000" dirty="0"/>
              <a:t>s invaliditetom upisani u Očevidnik </a:t>
            </a:r>
            <a:r>
              <a:rPr lang="hr-HR" sz="2000" dirty="0" smtClean="0"/>
              <a:t>		  </a:t>
            </a:r>
            <a:r>
              <a:rPr lang="hr-HR" sz="2000" dirty="0"/>
              <a:t> </a:t>
            </a:r>
            <a:r>
              <a:rPr lang="hr-HR" sz="2000" dirty="0" smtClean="0"/>
              <a:t>     zaposlenih </a:t>
            </a:r>
            <a:r>
              <a:rPr lang="hr-HR" sz="2000" dirty="0"/>
              <a:t>osoba s </a:t>
            </a:r>
            <a:r>
              <a:rPr lang="hr-HR" sz="2000" dirty="0" smtClean="0"/>
              <a:t>invaliditetom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600" dirty="0" smtClean="0"/>
              <a:t> </a:t>
            </a:r>
            <a:r>
              <a:rPr lang="hr-HR" sz="2000" dirty="0" smtClean="0"/>
              <a:t>sklopljen </a:t>
            </a:r>
            <a:r>
              <a:rPr lang="hr-HR" sz="2000" dirty="0"/>
              <a:t>ugovor o radu za najmanje 20 sati rada </a:t>
            </a:r>
            <a:r>
              <a:rPr lang="hr-HR" sz="2000" dirty="0" smtClean="0"/>
              <a:t>tjedno</a:t>
            </a:r>
            <a:endParaRPr lang="hr-HR" sz="2000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23</a:t>
            </a:fld>
            <a:endParaRPr lang="hr-HR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1800" dirty="0"/>
              <a:t>Ispunjenje kvote za zapošljavanje osoba s invaliditetom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272412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41987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hr-HR" sz="1600" dirty="0"/>
              <a:t> </a:t>
            </a:r>
            <a:r>
              <a:rPr lang="hr-HR" sz="1600" u="sng" dirty="0" smtClean="0"/>
              <a:t>koristi zamjensku kvotu </a:t>
            </a:r>
            <a:r>
              <a:rPr lang="hr-HR" sz="1600" dirty="0"/>
              <a:t>(najava se podnosi Zavodu na obrascu N-IZK</a:t>
            </a:r>
            <a:r>
              <a:rPr lang="hr-HR" sz="1600" dirty="0" smtClean="0"/>
              <a:t>), </a:t>
            </a:r>
            <a:r>
              <a:rPr lang="hr-HR" sz="1600" dirty="0"/>
              <a:t>tako da</a:t>
            </a:r>
            <a:r>
              <a:rPr lang="hr-HR" sz="1600" dirty="0" smtClean="0"/>
              <a:t>:</a:t>
            </a:r>
          </a:p>
          <a:p>
            <a:pPr marL="393192" lvl="1" indent="0">
              <a:buNone/>
            </a:pPr>
            <a:endParaRPr lang="hr-HR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600" dirty="0"/>
              <a:t>zaključi jedan ili više ugovora o poslovnoj suradnju s OSI koja se samozapošljava, zaštitnom radionicom, integrativnom </a:t>
            </a:r>
            <a:r>
              <a:rPr lang="hr-HR" sz="1600" dirty="0" smtClean="0"/>
              <a:t>radionicom ili </a:t>
            </a:r>
            <a:r>
              <a:rPr lang="hr-HR" sz="1600" dirty="0"/>
              <a:t>poslovnim subjektom u kojem više od </a:t>
            </a:r>
            <a:r>
              <a:rPr lang="hr-HR" sz="1600" dirty="0" smtClean="0"/>
              <a:t>polovice broja radnika </a:t>
            </a:r>
            <a:r>
              <a:rPr lang="hr-HR" sz="1600" dirty="0"/>
              <a:t>čine OSI - </a:t>
            </a:r>
            <a:r>
              <a:rPr lang="hr-HR" sz="1600" b="1" dirty="0"/>
              <a:t>visina </a:t>
            </a:r>
            <a:r>
              <a:rPr lang="hr-HR" sz="1600" b="1" dirty="0" smtClean="0"/>
              <a:t>mjesečnog iznosa ugovora jednaka </a:t>
            </a:r>
            <a:r>
              <a:rPr lang="hr-HR" sz="1600" b="1" dirty="0"/>
              <a:t>najmanje minimalnoj mjesečnoj plaći </a:t>
            </a:r>
            <a:r>
              <a:rPr lang="hr-HR" sz="1600" dirty="0"/>
              <a:t>OSI koju bi poslodavac morao zaposliti unutar kvote</a:t>
            </a:r>
            <a:r>
              <a:rPr lang="hr-HR" sz="1600" dirty="0" smtClean="0"/>
              <a:t> </a:t>
            </a:r>
            <a:r>
              <a:rPr lang="hr-HR" sz="1600" dirty="0"/>
              <a:t>(</a:t>
            </a:r>
            <a:r>
              <a:rPr lang="hr-HR" sz="1600" dirty="0" smtClean="0"/>
              <a:t>3.439,80 </a:t>
            </a:r>
            <a:r>
              <a:rPr lang="hr-HR" sz="1600" dirty="0"/>
              <a:t>kn/OSI za </a:t>
            </a:r>
            <a:r>
              <a:rPr lang="hr-HR" sz="1600" dirty="0" smtClean="0"/>
              <a:t>2018. </a:t>
            </a:r>
            <a:r>
              <a:rPr lang="hr-HR" sz="1600" dirty="0"/>
              <a:t>godinu)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600" dirty="0"/>
              <a:t>primi na obavljanje prakse, utvrđene nastavnim planom, učenike s teškoćama u razvoju ili studente s invaliditetom - </a:t>
            </a:r>
            <a:r>
              <a:rPr lang="hr-HR" sz="1600" b="1" dirty="0"/>
              <a:t>3 praktikanta priznaju se kao 1 zaposlena OSI</a:t>
            </a:r>
            <a:endParaRPr lang="hr-HR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600" dirty="0"/>
              <a:t>primi na obavljanje prakse </a:t>
            </a:r>
            <a:r>
              <a:rPr lang="hr-HR" sz="1600" dirty="0" err="1"/>
              <a:t>rehabilitante</a:t>
            </a:r>
            <a:r>
              <a:rPr lang="hr-HR" sz="1600" dirty="0"/>
              <a:t> u sklopu profesionalne rehabilitacije koju provodi centar za profesionalnu rehabilitaciju - </a:t>
            </a:r>
            <a:r>
              <a:rPr lang="hr-HR" sz="1600" b="1" dirty="0"/>
              <a:t>2 </a:t>
            </a:r>
            <a:r>
              <a:rPr lang="hr-HR" sz="1600" b="1" dirty="0" err="1"/>
              <a:t>rehabilitanta</a:t>
            </a:r>
            <a:r>
              <a:rPr lang="hr-HR" sz="1600" b="1" dirty="0"/>
              <a:t> priznaju se kao 1 zaposlena OSI </a:t>
            </a:r>
            <a:endParaRPr lang="hr-HR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600" dirty="0"/>
              <a:t>s</a:t>
            </a:r>
            <a:r>
              <a:rPr lang="hr-HR" sz="1600" dirty="0" smtClean="0"/>
              <a:t>klopi </a:t>
            </a:r>
            <a:r>
              <a:rPr lang="hr-HR" sz="1600" dirty="0"/>
              <a:t>jedan ili više ugovora o djelu sa studentom s invaliditetom koji ima status redovnog studenta – </a:t>
            </a:r>
            <a:r>
              <a:rPr lang="hr-HR" sz="1600" b="1" dirty="0"/>
              <a:t>ukupno priznati</a:t>
            </a:r>
            <a:r>
              <a:rPr lang="hr-HR" sz="1600" dirty="0"/>
              <a:t> </a:t>
            </a:r>
            <a:r>
              <a:rPr lang="hr-HR" sz="1600" b="1" dirty="0" smtClean="0"/>
              <a:t>mjesečni</a:t>
            </a:r>
            <a:r>
              <a:rPr lang="hr-HR" sz="1600" dirty="0" smtClean="0"/>
              <a:t> </a:t>
            </a:r>
            <a:r>
              <a:rPr lang="hr-HR" sz="1600" b="1" dirty="0" smtClean="0"/>
              <a:t>troškovi </a:t>
            </a:r>
            <a:r>
              <a:rPr lang="hr-HR" sz="1600" b="1" dirty="0"/>
              <a:t>rada jednaki najmanje minimalnoj mjesečnoj plaći </a:t>
            </a:r>
            <a:r>
              <a:rPr lang="hr-HR" sz="1600" dirty="0"/>
              <a:t>OSI koju bi poslodavac morao zaposliti unutar kvote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600" dirty="0"/>
              <a:t>primi na stručno osposobljavanje za rad bez zasnivanja radnog odnosa osobe s invaliditetom - </a:t>
            </a:r>
            <a:r>
              <a:rPr lang="hr-HR" sz="1600" b="1" dirty="0"/>
              <a:t>2 SOR-ovca priznaju se kao 1 zaposlena OSI</a:t>
            </a:r>
            <a:endParaRPr lang="hr-HR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600" dirty="0"/>
              <a:t>daje jednu ili više stipendija za redovno obrazovanje osobama s invaliditetom </a:t>
            </a:r>
            <a:r>
              <a:rPr lang="hr-HR" sz="1600" dirty="0" smtClean="0"/>
              <a:t>– </a:t>
            </a:r>
            <a:r>
              <a:rPr lang="hr-HR" sz="1600" b="1" dirty="0" smtClean="0"/>
              <a:t>visina mjesečne </a:t>
            </a:r>
            <a:r>
              <a:rPr lang="hr-HR" sz="1600" b="1" dirty="0"/>
              <a:t>stipendije - jednaka najmanje mjesečnoj minimalnoj plaći</a:t>
            </a:r>
            <a:r>
              <a:rPr lang="hr-HR" sz="1600" dirty="0"/>
              <a:t> svake OSI koju bi morao zaposliti unutar propisane kvote</a:t>
            </a:r>
            <a:r>
              <a:rPr lang="hr-HR" sz="1600" dirty="0" smtClean="0"/>
              <a:t>.</a:t>
            </a:r>
            <a:endParaRPr lang="hr-HR" sz="1600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24</a:t>
            </a:fld>
            <a:endParaRPr lang="hr-HR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1800" dirty="0"/>
              <a:t>Ispunjenje kvote za zapošljavanje osoba s invaliditetom</a:t>
            </a:r>
          </a:p>
        </p:txBody>
      </p:sp>
    </p:spTree>
    <p:extLst>
      <p:ext uri="{BB962C8B-B14F-4D97-AF65-F5344CB8AC3E}">
        <p14:creationId xmlns:p14="http://schemas.microsoft.com/office/powerpoint/2010/main" val="166472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093915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hr-HR" sz="2800" b="1" dirty="0"/>
              <a:t> </a:t>
            </a:r>
            <a:r>
              <a:rPr lang="hr-HR" sz="2800" u="sng" dirty="0"/>
              <a:t>p</a:t>
            </a:r>
            <a:r>
              <a:rPr lang="hr-HR" sz="2800" u="sng" dirty="0" smtClean="0"/>
              <a:t>lati </a:t>
            </a:r>
            <a:r>
              <a:rPr lang="hr-HR" sz="2800" u="sng" dirty="0"/>
              <a:t>novčanu naknadu zbog neispunjenja </a:t>
            </a:r>
            <a:r>
              <a:rPr lang="hr-HR" sz="2800" u="sng" dirty="0" smtClean="0"/>
              <a:t>kvote</a:t>
            </a:r>
          </a:p>
          <a:p>
            <a:endParaRPr lang="hr-HR" sz="1800" u="sng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400" dirty="0" smtClean="0"/>
              <a:t>	 30</a:t>
            </a:r>
            <a:r>
              <a:rPr lang="hr-HR" sz="2400" dirty="0"/>
              <a:t>% minimalne plaće za svaku OSI koju je bio </a:t>
            </a:r>
            <a:r>
              <a:rPr lang="hr-HR" sz="2400" dirty="0" smtClean="0"/>
              <a:t>	  	 dužan </a:t>
            </a:r>
            <a:r>
              <a:rPr lang="hr-HR" sz="2400" dirty="0"/>
              <a:t>zaposliti </a:t>
            </a:r>
            <a:r>
              <a:rPr lang="hr-HR" sz="2400" dirty="0" smtClean="0"/>
              <a:t>(1.031,94 kn u 2018. godini)</a:t>
            </a:r>
          </a:p>
          <a:p>
            <a:pPr marL="109728" lvl="0" indent="0">
              <a:buNone/>
            </a:pPr>
            <a:endParaRPr lang="hr-HR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r-HR" sz="2000" dirty="0" smtClean="0"/>
              <a:t>	</a:t>
            </a:r>
            <a:r>
              <a:rPr lang="hr-HR" sz="2400" dirty="0" smtClean="0"/>
              <a:t> u </a:t>
            </a:r>
            <a:r>
              <a:rPr lang="hr-HR" sz="2400" dirty="0"/>
              <a:t>slučaju </a:t>
            </a:r>
            <a:r>
              <a:rPr lang="hr-HR" sz="2400" dirty="0" smtClean="0"/>
              <a:t>neispunjavanja </a:t>
            </a:r>
            <a:r>
              <a:rPr lang="hr-HR" sz="2400" dirty="0"/>
              <a:t>obveze ista će </a:t>
            </a:r>
            <a:r>
              <a:rPr lang="hr-HR" sz="2400" dirty="0" smtClean="0"/>
              <a:t>s 	            	 pripadajućim </a:t>
            </a:r>
            <a:r>
              <a:rPr lang="hr-HR" sz="2400" dirty="0"/>
              <a:t>kamatama biti obračunata od </a:t>
            </a:r>
            <a:r>
              <a:rPr lang="hr-HR" sz="2400" dirty="0" smtClean="0"/>
              <a:t>strane     	 Zavoda</a:t>
            </a:r>
            <a:endParaRPr lang="hr-HR" sz="2400" dirty="0"/>
          </a:p>
          <a:p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25</a:t>
            </a:fld>
            <a:endParaRPr lang="hr-HR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1800" dirty="0"/>
              <a:t>Ispunjenje kvote za zapošljavanje osoba s invaliditetom</a:t>
            </a:r>
          </a:p>
        </p:txBody>
      </p:sp>
    </p:spTree>
    <p:extLst>
      <p:ext uri="{BB962C8B-B14F-4D97-AF65-F5344CB8AC3E}">
        <p14:creationId xmlns:p14="http://schemas.microsoft.com/office/powerpoint/2010/main" val="216488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1484784"/>
            <a:ext cx="7560840" cy="4464495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hr-HR" sz="2600" dirty="0" smtClean="0"/>
              <a:t>Zamjensku kvotu koristilo je ukupno 213 poslodavaca</a:t>
            </a:r>
            <a:r>
              <a:rPr lang="hr-HR" sz="2600" dirty="0"/>
              <a:t> </a:t>
            </a:r>
            <a:r>
              <a:rPr lang="hr-HR" sz="2600" dirty="0" smtClean="0"/>
              <a:t>za zapošljavanje 910 osoba putem 269 najava:</a:t>
            </a:r>
          </a:p>
          <a:p>
            <a:r>
              <a:rPr lang="hr-HR" sz="2400" dirty="0" smtClean="0"/>
              <a:t>250 najavama </a:t>
            </a:r>
            <a:r>
              <a:rPr lang="hr-HR" sz="2400" dirty="0"/>
              <a:t>ugovorom o poslovnoj suradnji sa zaštitnom </a:t>
            </a:r>
            <a:r>
              <a:rPr lang="hr-HR" sz="2400" dirty="0" smtClean="0"/>
              <a:t>radionicom</a:t>
            </a:r>
            <a:endParaRPr lang="hr-HR" sz="2400" dirty="0"/>
          </a:p>
          <a:p>
            <a:r>
              <a:rPr lang="hr-HR" sz="2400" dirty="0" smtClean="0"/>
              <a:t>1 najavom </a:t>
            </a:r>
            <a:r>
              <a:rPr lang="hr-HR" sz="2400" dirty="0"/>
              <a:t>ugovorom o poslovnoj suradnji s osobom s invaliditetom koja se </a:t>
            </a:r>
            <a:r>
              <a:rPr lang="hr-HR" sz="2400" dirty="0" err="1" smtClean="0"/>
              <a:t>samozapošljava</a:t>
            </a:r>
            <a:endParaRPr lang="hr-HR" sz="2400" dirty="0"/>
          </a:p>
          <a:p>
            <a:r>
              <a:rPr lang="hr-HR" sz="2400" dirty="0" smtClean="0"/>
              <a:t>15 najavama </a:t>
            </a:r>
            <a:r>
              <a:rPr lang="hr-HR" sz="2400" dirty="0"/>
              <a:t>ugovorom o praksi učenika s teškoćama u </a:t>
            </a:r>
            <a:r>
              <a:rPr lang="hr-HR" sz="2400" dirty="0" smtClean="0"/>
              <a:t>razvoju</a:t>
            </a:r>
            <a:endParaRPr lang="hr-HR" sz="2400" dirty="0"/>
          </a:p>
          <a:p>
            <a:r>
              <a:rPr lang="hr-HR" sz="2400" dirty="0" smtClean="0"/>
              <a:t> 1 najavom </a:t>
            </a:r>
            <a:r>
              <a:rPr lang="hr-HR" sz="2400" dirty="0"/>
              <a:t>ugovorom o stipendiranju učenika/studenata s </a:t>
            </a:r>
            <a:r>
              <a:rPr lang="hr-HR" sz="2400" dirty="0" smtClean="0"/>
              <a:t>invaliditetom</a:t>
            </a:r>
            <a:endParaRPr lang="hr-HR" sz="2400" dirty="0"/>
          </a:p>
          <a:p>
            <a:r>
              <a:rPr lang="hr-HR" sz="2400" dirty="0" smtClean="0"/>
              <a:t> 1 najavom </a:t>
            </a:r>
            <a:r>
              <a:rPr lang="hr-HR" sz="2400" dirty="0"/>
              <a:t>studentskim </a:t>
            </a:r>
            <a:r>
              <a:rPr lang="hr-HR" sz="2400" dirty="0" smtClean="0"/>
              <a:t>ugovorom</a:t>
            </a:r>
          </a:p>
          <a:p>
            <a:r>
              <a:rPr lang="hr-HR" sz="2400" dirty="0"/>
              <a:t> 1 </a:t>
            </a:r>
            <a:r>
              <a:rPr lang="hr-HR" sz="2400" dirty="0" smtClean="0"/>
              <a:t>najavom stručnog </a:t>
            </a:r>
            <a:r>
              <a:rPr lang="hr-HR" sz="2400" dirty="0"/>
              <a:t>osposobljavanja bez zasnivanja radnog odnosa</a:t>
            </a:r>
            <a:endParaRPr lang="hr-HR" sz="2400" dirty="0" smtClean="0"/>
          </a:p>
          <a:p>
            <a:endParaRPr lang="hr-HR" sz="2400" dirty="0" smtClean="0"/>
          </a:p>
          <a:p>
            <a:endParaRPr lang="hr-HR" sz="2400" dirty="0"/>
          </a:p>
          <a:p>
            <a:pPr marL="109728" lvl="0" indent="0">
              <a:buNone/>
            </a:pPr>
            <a:endParaRPr lang="hr-HR" sz="2600" dirty="0"/>
          </a:p>
          <a:p>
            <a:pPr marL="109728" indent="0">
              <a:buNone/>
            </a:pPr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26</a:t>
            </a:fld>
            <a:endParaRPr lang="hr-HR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Statistički podaci </a:t>
            </a:r>
            <a:r>
              <a:rPr lang="hr-HR" sz="2400" dirty="0" smtClean="0"/>
              <a:t>31.12.2017. </a:t>
            </a:r>
            <a:r>
              <a:rPr lang="hr-HR" sz="2400" dirty="0"/>
              <a:t>godine</a:t>
            </a:r>
          </a:p>
        </p:txBody>
      </p:sp>
    </p:spTree>
    <p:extLst>
      <p:ext uri="{BB962C8B-B14F-4D97-AF65-F5344CB8AC3E}">
        <p14:creationId xmlns:p14="http://schemas.microsoft.com/office/powerpoint/2010/main" val="228063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755576" y="1844824"/>
            <a:ext cx="25922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dirty="0">
                <a:solidFill>
                  <a:prstClr val="black"/>
                </a:solidFill>
              </a:rPr>
              <a:t>Ana Marinović</a:t>
            </a:r>
            <a:r>
              <a:rPr lang="hr-HR" altLang="sr-Latn-R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</a:p>
          <a:p>
            <a:pPr lvl="0"/>
            <a:r>
              <a:rPr lang="hr-HR" altLang="sr-Latn-R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Telefon: 01/6458-481; </a:t>
            </a:r>
          </a:p>
          <a:p>
            <a:pPr lvl="0"/>
            <a:r>
              <a:rPr lang="hr-HR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amarinovic@zosi.hr</a:t>
            </a:r>
            <a:r>
              <a:rPr lang="hr-HR" altLang="sr-Latn-R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r>
              <a:rPr lang="hr-HR" altLang="sr-Latn-R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Zagreb, </a:t>
            </a:r>
            <a:r>
              <a:rPr lang="hr-HR" altLang="sr-Latn-R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Hebrangova</a:t>
            </a:r>
            <a:r>
              <a:rPr lang="hr-HR" altLang="sr-Latn-R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</a:p>
          <a:p>
            <a:endParaRPr lang="hr-HR" dirty="0" smtClean="0"/>
          </a:p>
          <a:p>
            <a:r>
              <a:rPr lang="hr-HR" dirty="0" smtClean="0"/>
              <a:t>Željko Skelin</a:t>
            </a:r>
            <a:endParaRPr lang="hr-HR" dirty="0"/>
          </a:p>
          <a:p>
            <a:r>
              <a:rPr lang="hr-HR" dirty="0"/>
              <a:t>Telefon: </a:t>
            </a:r>
            <a:r>
              <a:rPr lang="hr-HR" dirty="0" smtClean="0"/>
              <a:t>01/6184-726; </a:t>
            </a:r>
            <a:endParaRPr lang="hr-HR" dirty="0"/>
          </a:p>
          <a:p>
            <a:r>
              <a:rPr lang="hr-HR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zskelin@zosi.hr</a:t>
            </a:r>
            <a:r>
              <a:rPr lang="hr-HR" dirty="0" smtClean="0"/>
              <a:t> </a:t>
            </a:r>
            <a:endParaRPr lang="hr-HR" dirty="0"/>
          </a:p>
          <a:p>
            <a:r>
              <a:rPr lang="hr-HR" dirty="0"/>
              <a:t>Zagreb, Hebrangova </a:t>
            </a:r>
            <a:r>
              <a:rPr lang="hr-HR" dirty="0" smtClean="0"/>
              <a:t>4</a:t>
            </a:r>
          </a:p>
          <a:p>
            <a:endParaRPr lang="hr-HR" dirty="0" smtClean="0"/>
          </a:p>
          <a:p>
            <a:r>
              <a:rPr lang="hr-HR" dirty="0" smtClean="0"/>
              <a:t>Irena Palaić</a:t>
            </a:r>
            <a:endParaRPr lang="da-DK" dirty="0"/>
          </a:p>
          <a:p>
            <a:r>
              <a:rPr lang="da-DK" dirty="0"/>
              <a:t>Telefon: 01/6184-727; </a:t>
            </a:r>
          </a:p>
          <a:p>
            <a:r>
              <a:rPr lang="hr-HR" dirty="0" smtClean="0">
                <a:solidFill>
                  <a:schemeClr val="accent2"/>
                </a:solidFill>
              </a:rPr>
              <a:t>ipalaic</a:t>
            </a:r>
            <a:r>
              <a:rPr lang="da-DK" dirty="0" smtClean="0">
                <a:solidFill>
                  <a:schemeClr val="accent2"/>
                </a:solidFill>
              </a:rPr>
              <a:t>@zosi.hr </a:t>
            </a:r>
            <a:endParaRPr lang="da-DK" dirty="0">
              <a:solidFill>
                <a:schemeClr val="accent2"/>
              </a:solidFill>
            </a:endParaRPr>
          </a:p>
          <a:p>
            <a:r>
              <a:rPr lang="da-DK" dirty="0"/>
              <a:t>Zagreb, Hebrangova </a:t>
            </a:r>
            <a:r>
              <a:rPr lang="da-DK" dirty="0" smtClean="0"/>
              <a:t>4</a:t>
            </a:r>
            <a:endParaRPr lang="hr-HR" dirty="0" smtClean="0"/>
          </a:p>
        </p:txBody>
      </p:sp>
      <p:sp>
        <p:nvSpPr>
          <p:cNvPr id="6" name="Pravokutnik 5"/>
          <p:cNvSpPr/>
          <p:nvPr/>
        </p:nvSpPr>
        <p:spPr>
          <a:xfrm>
            <a:off x="4283968" y="321297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 smtClean="0"/>
              <a:t>Milica Mamić</a:t>
            </a: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endParaRPr lang="hr-HR" alt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altLang="sr-Latn-RS" dirty="0">
                <a:latin typeface="Arial" panose="020B0604020202020204" pitchFamily="34" charset="0"/>
                <a:cs typeface="Arial" panose="020B0604020202020204" pitchFamily="34" charset="0"/>
              </a:rPr>
              <a:t>Telefon: </a:t>
            </a: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01/6458-481; </a:t>
            </a:r>
            <a:endParaRPr lang="hr-HR" alt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mmamic@zosi.hr</a:t>
            </a: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alt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altLang="sr-Latn-RS" dirty="0">
                <a:latin typeface="Arial" panose="020B0604020202020204" pitchFamily="34" charset="0"/>
                <a:cs typeface="Arial" panose="020B0604020202020204" pitchFamily="34" charset="0"/>
              </a:rPr>
              <a:t>Zagreb, Hebrangova </a:t>
            </a: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endParaRPr lang="hr-HR" alt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alt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avokutnik 1"/>
          <p:cNvSpPr/>
          <p:nvPr/>
        </p:nvSpPr>
        <p:spPr>
          <a:xfrm>
            <a:off x="781080" y="1152327"/>
            <a:ext cx="5976664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Kontakt podaci Službe za zapošljavanje i poticaje:</a:t>
            </a:r>
          </a:p>
          <a:p>
            <a:r>
              <a:rPr lang="hr-HR" dirty="0" smtClean="0"/>
              <a:t>          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6831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4294967295"/>
          </p:nvPr>
        </p:nvSpPr>
        <p:spPr>
          <a:xfrm>
            <a:off x="8777288" y="6408738"/>
            <a:ext cx="366712" cy="365125"/>
          </a:xfrm>
        </p:spPr>
        <p:txBody>
          <a:bodyPr/>
          <a:lstStyle/>
          <a:p>
            <a:fld id="{93432230-C84C-4B44-A376-66CD21F15DC1}" type="slidenum">
              <a:rPr lang="hr-HR" smtClean="0"/>
              <a:t>28</a:t>
            </a:fld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 rot="19878285">
            <a:off x="1693937" y="3044279"/>
            <a:ext cx="5756128" cy="769441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</a:t>
            </a:r>
            <a:endParaRPr lang="hr-HR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58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3</a:t>
            </a:fld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1043608" y="2636912"/>
            <a:ext cx="70567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Poticaji </a:t>
            </a:r>
            <a:r>
              <a:rPr lang="hr-HR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zapošljavanje </a:t>
            </a:r>
            <a:endParaRPr lang="hr-H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osoba </a:t>
            </a:r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invaliditetom</a:t>
            </a:r>
            <a:endParaRPr lang="hr-HR" sz="3200" b="1" dirty="0"/>
          </a:p>
        </p:txBody>
      </p:sp>
    </p:spTree>
    <p:extLst>
      <p:ext uri="{BB962C8B-B14F-4D97-AF65-F5344CB8AC3E}">
        <p14:creationId xmlns:p14="http://schemas.microsoft.com/office/powerpoint/2010/main" val="118062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323528" y="983845"/>
            <a:ext cx="7740869" cy="5428356"/>
          </a:xfrm>
        </p:spPr>
        <p:txBody>
          <a:bodyPr>
            <a:normAutofit lnSpcReduction="10000"/>
          </a:bodyPr>
          <a:lstStyle/>
          <a:p>
            <a:pPr marL="109728" indent="0">
              <a:buSzPct val="60000"/>
              <a:buNone/>
            </a:pPr>
            <a:r>
              <a:rPr lang="hr-HR" sz="2800" b="1" dirty="0" smtClean="0"/>
              <a:t>    Poticaje mogu ostvariti</a:t>
            </a:r>
            <a:r>
              <a:rPr lang="hr-HR" sz="2800" dirty="0" smtClean="0"/>
              <a:t>:</a:t>
            </a:r>
          </a:p>
          <a:p>
            <a:pPr marL="109728" indent="0">
              <a:buSzPct val="60000"/>
              <a:buNone/>
            </a:pPr>
            <a:endParaRPr lang="hr-HR" sz="24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r-HR" dirty="0" smtClean="0"/>
              <a:t>poslodavci </a:t>
            </a:r>
            <a:r>
              <a:rPr lang="hr-HR" dirty="0"/>
              <a:t>koji zapošljavaju osobe s </a:t>
            </a:r>
            <a:r>
              <a:rPr lang="hr-HR" dirty="0" smtClean="0"/>
              <a:t>invaliditetom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r-HR" dirty="0" smtClean="0"/>
              <a:t>osobe </a:t>
            </a:r>
            <a:r>
              <a:rPr lang="hr-HR" dirty="0"/>
              <a:t>s invaliditetom koje se </a:t>
            </a:r>
            <a:r>
              <a:rPr lang="hr-HR" dirty="0" smtClean="0"/>
              <a:t>samozapošljavaju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r-HR" dirty="0"/>
              <a:t>z</a:t>
            </a:r>
            <a:r>
              <a:rPr lang="hr-HR" dirty="0" smtClean="0"/>
              <a:t>aštitne i integrativne radionice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r-HR" dirty="0" smtClean="0"/>
              <a:t>tijela državne uprave, sudbene vlasti, državne vlasti i druga državna tijela, tijela jedinica lokalne i područne (regionalne) samouprave, javne službe, javne ustanove i izvanproračunski korisnici, pravne osobe u vlasništvu ili u pretežnom vlasništvu RH, pravne osobe u vlasništvu ili pretežnom vlasništvu jedinica lokalne i područne (regionalne) samouprave, te pravne osobe s javnim ovlastima - mogu ostvariti samo poticaj </a:t>
            </a:r>
            <a:r>
              <a:rPr lang="hr-HR" u="sng" dirty="0" smtClean="0"/>
              <a:t>sufinanciranja troškova za prilagodbu uvjeta rada i financiranje troškova stručne podrške </a:t>
            </a:r>
            <a:endParaRPr lang="hr-HR" u="sng" dirty="0"/>
          </a:p>
          <a:p>
            <a:pPr marL="393192" lvl="1" indent="0">
              <a:buNone/>
            </a:pPr>
            <a:endParaRPr lang="hr-HR" sz="2000" dirty="0" smtClean="0"/>
          </a:p>
          <a:p>
            <a:pPr lvl="1"/>
            <a:endParaRPr lang="hr-HR" sz="2200" dirty="0"/>
          </a:p>
          <a:p>
            <a:pPr marL="393192" lvl="1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4</a:t>
            </a:fld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971600" y="274638"/>
            <a:ext cx="7488832" cy="562074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3200" dirty="0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8439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5</a:t>
            </a:fld>
            <a:endParaRPr lang="hr-HR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Naslov 2"/>
          <p:cNvSpPr>
            <a:spLocks noGrp="1"/>
          </p:cNvSpPr>
          <p:nvPr>
            <p:ph type="title"/>
          </p:nvPr>
        </p:nvSpPr>
        <p:spPr>
          <a:xfrm>
            <a:off x="755576" y="924533"/>
            <a:ext cx="8208912" cy="500224"/>
          </a:xfrm>
        </p:spPr>
        <p:txBody>
          <a:bodyPr>
            <a:noAutofit/>
          </a:bodyPr>
          <a:lstStyle/>
          <a:p>
            <a:pPr algn="l"/>
            <a:r>
              <a:rPr lang="hr-H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Vrste poticaja</a:t>
            </a:r>
            <a:endParaRPr lang="hr-H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zervirano mjesto sadržaja 1"/>
          <p:cNvSpPr>
            <a:spLocks noGrp="1"/>
          </p:cNvSpPr>
          <p:nvPr>
            <p:ph idx="1"/>
          </p:nvPr>
        </p:nvSpPr>
        <p:spPr>
          <a:xfrm>
            <a:off x="251520" y="1629483"/>
            <a:ext cx="8201144" cy="4762482"/>
          </a:xfrm>
        </p:spPr>
        <p:txBody>
          <a:bodyPr>
            <a:normAutofit fontScale="85000" lnSpcReduction="20000"/>
          </a:bodyPr>
          <a:lstStyle/>
          <a:p>
            <a:pPr marL="523875" lvl="1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hr-HR" sz="2500" u="sng" dirty="0"/>
              <a:t>S</a:t>
            </a:r>
            <a:r>
              <a:rPr lang="hr-HR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ubvencija </a:t>
            </a:r>
            <a:r>
              <a:rPr lang="hr-HR" sz="2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plaće za osobu s invaliditetom </a:t>
            </a:r>
            <a:r>
              <a:rPr lang="hr-H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(čl.4.-8. Pravilnika)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2200" dirty="0"/>
              <a:t>z</a:t>
            </a:r>
            <a:r>
              <a:rPr lang="hr-HR" sz="2200" dirty="0" smtClean="0"/>
              <a:t>a zapošljavanje na otvorenom tržištu rada, samozapošljavanje i za zapošljavanje u integrativnoj radionici subvencija iznosi 10-70</a:t>
            </a:r>
            <a:r>
              <a:rPr lang="hr-HR" sz="2200" dirty="0"/>
              <a:t>% osnovice za izračun subvencije -</a:t>
            </a:r>
            <a:r>
              <a:rPr lang="hr-HR" sz="2200" dirty="0" smtClean="0"/>
              <a:t> %-tak utvrđuje centar za profesionalnu rehabilitaciju (u nastavku: centar) - </a:t>
            </a:r>
            <a:r>
              <a:rPr lang="hr-HR" sz="2200" i="1" dirty="0" smtClean="0"/>
              <a:t>usluga 10. Procjena radne učinkovitosti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2200" dirty="0"/>
              <a:t>za zapošljavanje na zaštitnom radnom mjestu u zaštitnim radionicama subvencija iznosi 75% osnovice za izračun </a:t>
            </a:r>
            <a:r>
              <a:rPr lang="hr-HR" sz="2200" dirty="0" smtClean="0"/>
              <a:t>subvencije</a:t>
            </a:r>
            <a:endParaRPr lang="hr-HR" sz="2200" i="1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2200" dirty="0"/>
              <a:t>temeljem nalaza i mišljenja o procjeni radne učinkovitosti </a:t>
            </a:r>
            <a:r>
              <a:rPr lang="hr-HR" sz="2200" dirty="0" smtClean="0"/>
              <a:t>centra</a:t>
            </a:r>
            <a:r>
              <a:rPr lang="hr-HR" sz="2200" dirty="0"/>
              <a:t>, ostvarenje prava na subvenciju </a:t>
            </a:r>
            <a:r>
              <a:rPr lang="hr-HR" sz="2200" u="sng" dirty="0"/>
              <a:t>po isteku tri mjeseca od dana zapošljavanja </a:t>
            </a:r>
            <a:r>
              <a:rPr lang="hr-HR" sz="2200" dirty="0"/>
              <a:t>(članak 25. Pravilnika o profesionalnoj rehabilitaciji i centrima za profesionalnu rehabilitaciju osoba s invaliditetom (NN </a:t>
            </a:r>
            <a:r>
              <a:rPr lang="hr-HR" sz="2200" dirty="0" smtClean="0"/>
              <a:t>44/14 i </a:t>
            </a:r>
            <a:r>
              <a:rPr lang="hr-HR" sz="2200" dirty="0"/>
              <a:t>2/15</a:t>
            </a:r>
            <a:r>
              <a:rPr lang="hr-HR" sz="2200" dirty="0" smtClean="0"/>
              <a:t>))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2200" dirty="0" smtClean="0"/>
              <a:t>osnovica </a:t>
            </a:r>
            <a:r>
              <a:rPr lang="hr-HR" sz="2200" b="1" dirty="0"/>
              <a:t>=</a:t>
            </a:r>
            <a:r>
              <a:rPr lang="hr-HR" sz="2200" dirty="0" smtClean="0"/>
              <a:t> </a:t>
            </a:r>
            <a:r>
              <a:rPr lang="hr-HR" sz="2200" dirty="0"/>
              <a:t>minimalna plaća utvrđena posebnim </a:t>
            </a:r>
            <a:r>
              <a:rPr lang="hr-HR" sz="2200" dirty="0" smtClean="0"/>
              <a:t>propisom (</a:t>
            </a:r>
            <a:r>
              <a:rPr lang="hr-HR" sz="2200" b="1" dirty="0" smtClean="0"/>
              <a:t>3.439,80</a:t>
            </a:r>
            <a:r>
              <a:rPr lang="hr-HR" sz="2200" dirty="0" smtClean="0"/>
              <a:t> kn za 2018. godinu)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2200" dirty="0" smtClean="0"/>
              <a:t>podnošenje zahtjeva u roku od 30 dana od dana isplate plaće, te uplate prireza, poreza i doprinosa za mjesec za koji se traži subvencija plaće</a:t>
            </a:r>
          </a:p>
          <a:p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38555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6</a:t>
            </a:fld>
            <a:endParaRPr lang="hr-HR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Naslov 2"/>
          <p:cNvSpPr>
            <a:spLocks noGrp="1"/>
          </p:cNvSpPr>
          <p:nvPr>
            <p:ph type="title"/>
          </p:nvPr>
        </p:nvSpPr>
        <p:spPr>
          <a:xfrm>
            <a:off x="611560" y="924533"/>
            <a:ext cx="8352928" cy="500224"/>
          </a:xfrm>
        </p:spPr>
        <p:txBody>
          <a:bodyPr>
            <a:noAutofit/>
          </a:bodyPr>
          <a:lstStyle/>
          <a:p>
            <a:pPr algn="l"/>
            <a:r>
              <a:rPr lang="hr-H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zervirano mjesto sadržaja 1"/>
          <p:cNvSpPr>
            <a:spLocks noGrp="1"/>
          </p:cNvSpPr>
          <p:nvPr>
            <p:ph idx="1"/>
          </p:nvPr>
        </p:nvSpPr>
        <p:spPr>
          <a:xfrm>
            <a:off x="251520" y="836712"/>
            <a:ext cx="8201144" cy="5442346"/>
          </a:xfrm>
        </p:spPr>
        <p:txBody>
          <a:bodyPr>
            <a:normAutofit lnSpcReduction="10000"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hr-HR" sz="2000" dirty="0"/>
              <a:t>o</a:t>
            </a:r>
            <a:r>
              <a:rPr lang="hr-HR" sz="2000" dirty="0" smtClean="0"/>
              <a:t>visno </a:t>
            </a:r>
            <a:r>
              <a:rPr lang="hr-HR" sz="2000" dirty="0"/>
              <a:t>o tome da li se radi o ugovoru o radu za puno ili nepuno radno vrijeme, za izračun subvencije plaće primjenjuje se </a:t>
            </a:r>
            <a:r>
              <a:rPr lang="hr-HR" sz="2000" dirty="0" smtClean="0"/>
              <a:t>razmjerni </a:t>
            </a:r>
            <a:r>
              <a:rPr lang="hr-HR" sz="2000" dirty="0"/>
              <a:t>dio </a:t>
            </a:r>
            <a:r>
              <a:rPr lang="hr-HR" sz="2000" dirty="0" smtClean="0"/>
              <a:t>osnovice:</a:t>
            </a:r>
          </a:p>
          <a:p>
            <a:pPr lvl="4">
              <a:buClr>
                <a:schemeClr val="accent4"/>
              </a:buClr>
              <a:buFont typeface="Times New Roman" panose="02020603050405020304" pitchFamily="18" charset="0"/>
              <a:buChar char="–"/>
            </a:pPr>
            <a:r>
              <a:rPr lang="hr-H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radno vrijeme od 20 do 24 sata tjedno, 50% osnovice</a:t>
            </a:r>
          </a:p>
          <a:p>
            <a:pPr lvl="4">
              <a:buClr>
                <a:schemeClr val="accent4"/>
              </a:buClr>
              <a:buFont typeface="Times New Roman" panose="02020603050405020304" pitchFamily="18" charset="0"/>
              <a:buChar char="–"/>
            </a:pPr>
            <a:r>
              <a:rPr lang="hr-H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radno vrijeme od 25 do 29 sati tjedno, 62,5% osnovice</a:t>
            </a:r>
          </a:p>
          <a:p>
            <a:pPr lvl="4">
              <a:buClr>
                <a:schemeClr val="accent4"/>
              </a:buClr>
              <a:buFont typeface="Times New Roman" panose="02020603050405020304" pitchFamily="18" charset="0"/>
              <a:buChar char="–"/>
            </a:pPr>
            <a:r>
              <a:rPr lang="hr-H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radno vrijeme od 30 do 34 sati tjedno, 75% osnovice</a:t>
            </a:r>
          </a:p>
          <a:p>
            <a:pPr lvl="4">
              <a:buClr>
                <a:schemeClr val="accent4"/>
              </a:buClr>
              <a:buFont typeface="Times New Roman" panose="02020603050405020304" pitchFamily="18" charset="0"/>
              <a:buChar char="–"/>
            </a:pPr>
            <a:r>
              <a:rPr lang="hr-H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radno vrijeme od 35 do 39 sati tjedno, 87,5% </a:t>
            </a:r>
            <a:r>
              <a:rPr lang="hr-H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osnovice</a:t>
            </a:r>
            <a:endParaRPr lang="hr-HR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>
              <a:buClr>
                <a:schemeClr val="accent4"/>
              </a:buClr>
              <a:buFont typeface="Times New Roman" panose="02020603050405020304" pitchFamily="18" charset="0"/>
              <a:buChar char="–"/>
            </a:pPr>
            <a:r>
              <a:rPr lang="hr-H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hr-H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radno vrijeme od 40 i više sati tjedno, 100% </a:t>
            </a:r>
            <a:r>
              <a:rPr lang="hr-H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osnovice</a:t>
            </a:r>
          </a:p>
          <a:p>
            <a:pPr marL="1143000" lvl="4" indent="0">
              <a:buClr>
                <a:schemeClr val="accent4"/>
              </a:buClr>
              <a:buNone/>
            </a:pPr>
            <a:endParaRPr lang="hr-HR" sz="20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2000" dirty="0"/>
              <a:t>u</a:t>
            </a:r>
            <a:r>
              <a:rPr lang="hr-HR" sz="2000" dirty="0" smtClean="0"/>
              <a:t> </a:t>
            </a:r>
            <a:r>
              <a:rPr lang="hr-HR" sz="2000" dirty="0"/>
              <a:t>slučaju da je radni odnos nastupio do i uključujući 15. dan u mjesecu poslodavac ima pravo na subvenciju plaće za taj mjesec, a ako je radni odnos nastupio nakon 15. dana u mjesecu poslodavac nema pravo na subvenciju plaće za taj </a:t>
            </a:r>
            <a:r>
              <a:rPr lang="hr-HR" sz="2000" dirty="0" smtClean="0"/>
              <a:t>mjesec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2000" dirty="0"/>
              <a:t>p</a:t>
            </a:r>
            <a:r>
              <a:rPr lang="hr-HR" sz="2000" dirty="0" smtClean="0"/>
              <a:t>oslodavac </a:t>
            </a:r>
            <a:r>
              <a:rPr lang="hr-HR" sz="2000" dirty="0"/>
              <a:t>nema pravo na isplatu subvencije plaće za vrijeme dok je osoba s invaliditetom privremeno nesposobna za rad na teret Hrvatskog zavoda za zdravstveno </a:t>
            </a:r>
            <a:r>
              <a:rPr lang="hr-HR" sz="2000" dirty="0" smtClean="0"/>
              <a:t>osiguranje (bolovanje, </a:t>
            </a:r>
            <a:r>
              <a:rPr lang="hr-HR" sz="2000" dirty="0" err="1" smtClean="0"/>
              <a:t>porodiljni</a:t>
            </a:r>
            <a:r>
              <a:rPr lang="hr-HR" sz="2000" dirty="0" smtClean="0"/>
              <a:t> dopust)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82707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7</a:t>
            </a:fld>
            <a:endParaRPr lang="hr-HR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Naslov 2"/>
          <p:cNvSpPr>
            <a:spLocks noGrp="1"/>
          </p:cNvSpPr>
          <p:nvPr>
            <p:ph type="title"/>
          </p:nvPr>
        </p:nvSpPr>
        <p:spPr>
          <a:xfrm>
            <a:off x="611560" y="924533"/>
            <a:ext cx="8352928" cy="500224"/>
          </a:xfrm>
        </p:spPr>
        <p:txBody>
          <a:bodyPr>
            <a:noAutofit/>
          </a:bodyPr>
          <a:lstStyle/>
          <a:p>
            <a:pPr algn="l"/>
            <a:r>
              <a:rPr lang="hr-H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zervirano mjesto sadržaja 1"/>
          <p:cNvSpPr>
            <a:spLocks noGrp="1"/>
          </p:cNvSpPr>
          <p:nvPr>
            <p:ph idx="1"/>
          </p:nvPr>
        </p:nvSpPr>
        <p:spPr>
          <a:xfrm>
            <a:off x="251520" y="965598"/>
            <a:ext cx="8201144" cy="5442346"/>
          </a:xfrm>
        </p:spPr>
        <p:txBody>
          <a:bodyPr>
            <a:normAutofit/>
          </a:bodyPr>
          <a:lstStyle/>
          <a:p>
            <a:pPr marL="630936" lvl="2" indent="0">
              <a:buNone/>
            </a:pPr>
            <a:r>
              <a:rPr lang="hr-HR" dirty="0" smtClean="0"/>
              <a:t>Potrebna dokumentacija</a:t>
            </a:r>
          </a:p>
          <a:p>
            <a:pPr marL="630936" lvl="2" indent="0">
              <a:buNone/>
            </a:pPr>
            <a:endParaRPr lang="hr-HR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2000" dirty="0"/>
              <a:t>dokaz o zaposlenju osobe s invaliditetom, odnosno dokaz o početku obavljanja </a:t>
            </a:r>
            <a:r>
              <a:rPr lang="hr-HR" sz="2000" dirty="0" smtClean="0"/>
              <a:t>djelatnosti</a:t>
            </a:r>
            <a:endParaRPr lang="hr-HR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2000" dirty="0"/>
              <a:t>nalaz i mišljenje centra u kojem je utvrđena potreba za potporom putem subvencije plaće i visina subvencije izražena u postotku, odnosno za zaštitne radionice nalaz i mišljenje centra u kojem je utvrđena potreba zapošljavanja na zaštitnom radnom </a:t>
            </a:r>
            <a:r>
              <a:rPr lang="hr-HR" sz="2000" dirty="0" smtClean="0"/>
              <a:t>mjestu</a:t>
            </a:r>
            <a:endParaRPr lang="hr-HR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2000" dirty="0"/>
              <a:t>dokaz da je osobi za koju traži poticaj isplaćena </a:t>
            </a:r>
            <a:r>
              <a:rPr lang="hr-HR" sz="2000" dirty="0" smtClean="0"/>
              <a:t>plaća i </a:t>
            </a:r>
            <a:r>
              <a:rPr lang="hr-HR" sz="2000" dirty="0"/>
              <a:t>uplaćeni porezi, prirezi i </a:t>
            </a:r>
            <a:r>
              <a:rPr lang="hr-HR" sz="2000" dirty="0" smtClean="0"/>
              <a:t>doprinosi</a:t>
            </a:r>
            <a:endParaRPr lang="hr-HR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2000" dirty="0"/>
              <a:t>dokaz da nema dugovanja prema državi po bilo kojoj </a:t>
            </a:r>
            <a:r>
              <a:rPr lang="hr-HR" sz="2000" dirty="0" smtClean="0"/>
              <a:t>osnovi</a:t>
            </a:r>
            <a:endParaRPr lang="hr-HR" sz="2000" dirty="0"/>
          </a:p>
          <a:p>
            <a:pPr marL="630936" lvl="2" indent="0">
              <a:buNone/>
            </a:pP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80330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8</a:t>
            </a:fld>
            <a:endParaRPr lang="hr-HR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Naslov 2"/>
          <p:cNvSpPr>
            <a:spLocks noGrp="1"/>
          </p:cNvSpPr>
          <p:nvPr>
            <p:ph type="title"/>
          </p:nvPr>
        </p:nvSpPr>
        <p:spPr>
          <a:xfrm>
            <a:off x="611560" y="924533"/>
            <a:ext cx="8352928" cy="500224"/>
          </a:xfrm>
        </p:spPr>
        <p:txBody>
          <a:bodyPr>
            <a:noAutofit/>
          </a:bodyPr>
          <a:lstStyle/>
          <a:p>
            <a:pPr algn="l"/>
            <a:r>
              <a:rPr lang="hr-H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zervirano mjesto sadržaja 1"/>
          <p:cNvSpPr>
            <a:spLocks noGrp="1"/>
          </p:cNvSpPr>
          <p:nvPr>
            <p:ph idx="1"/>
          </p:nvPr>
        </p:nvSpPr>
        <p:spPr>
          <a:xfrm>
            <a:off x="179512" y="1052736"/>
            <a:ext cx="8201144" cy="5442346"/>
          </a:xfrm>
        </p:spPr>
        <p:txBody>
          <a:bodyPr>
            <a:normAutofit fontScale="92500" lnSpcReduction="10000"/>
          </a:bodyPr>
          <a:lstStyle/>
          <a:p>
            <a:pPr marL="630936" lvl="2" indent="0">
              <a:buNone/>
            </a:pPr>
            <a:r>
              <a:rPr lang="hr-HR" sz="1800" dirty="0"/>
              <a:t>K</a:t>
            </a:r>
            <a:r>
              <a:rPr lang="hr-HR" sz="1800" dirty="0" smtClean="0"/>
              <a:t>ontakt podaci </a:t>
            </a:r>
            <a:r>
              <a:rPr lang="hr-HR" sz="1800" dirty="0"/>
              <a:t>centara koji su započeli s </a:t>
            </a:r>
            <a:r>
              <a:rPr lang="hr-HR" sz="1800" dirty="0" smtClean="0"/>
              <a:t>radom</a:t>
            </a:r>
          </a:p>
          <a:p>
            <a:pPr lvl="2">
              <a:buFont typeface="Arial" panose="020B0604020202020204" pitchFamily="34" charset="0"/>
              <a:buChar char="•"/>
            </a:pPr>
            <a:endParaRPr lang="hr-HR" sz="1800" b="1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Centar za profesionalnu rehabilitaciju </a:t>
            </a:r>
            <a:r>
              <a:rPr lang="hr-HR" sz="1800" dirty="0" smtClean="0"/>
              <a:t>Zagreb</a:t>
            </a:r>
          </a:p>
          <a:p>
            <a:pPr marL="630936" lvl="2" indent="0">
              <a:buNone/>
            </a:pPr>
            <a:r>
              <a:rPr lang="hr-HR" sz="1800" b="1" dirty="0" smtClean="0"/>
              <a:t>     </a:t>
            </a:r>
            <a:r>
              <a:rPr lang="hr-HR" sz="1800" dirty="0"/>
              <a:t>Ilica 29, 10000 </a:t>
            </a:r>
            <a:r>
              <a:rPr lang="hr-HR" sz="1800" dirty="0" smtClean="0"/>
              <a:t>Zagreb</a:t>
            </a:r>
          </a:p>
          <a:p>
            <a:pPr marL="630936" lvl="2" indent="0">
              <a:buNone/>
            </a:pPr>
            <a:r>
              <a:rPr lang="hr-HR" sz="1800" dirty="0"/>
              <a:t> </a:t>
            </a:r>
            <a:r>
              <a:rPr lang="hr-HR" sz="1800" dirty="0" smtClean="0"/>
              <a:t>   </a:t>
            </a:r>
            <a:r>
              <a:rPr lang="hr-HR" sz="1800" dirty="0"/>
              <a:t>telefon </a:t>
            </a:r>
            <a:r>
              <a:rPr lang="hr-HR" sz="1800" dirty="0" smtClean="0"/>
              <a:t>01/6461-230</a:t>
            </a:r>
          </a:p>
          <a:p>
            <a:pPr marL="630936" lvl="2" indent="0">
              <a:buNone/>
            </a:pPr>
            <a:r>
              <a:rPr lang="hr-HR" sz="1800" dirty="0" smtClean="0"/>
              <a:t>	Internet adresa</a:t>
            </a:r>
            <a:r>
              <a:rPr lang="hr-HR" sz="1800" dirty="0"/>
              <a:t>:</a:t>
            </a:r>
            <a:r>
              <a:rPr lang="hr-HR" sz="1800" dirty="0" smtClean="0">
                <a:solidFill>
                  <a:srgbClr val="FF0000"/>
                </a:solidFill>
              </a:rPr>
              <a:t> </a:t>
            </a:r>
            <a:r>
              <a:rPr lang="hr-HR" sz="1800" u="sng" dirty="0" smtClean="0">
                <a:hlinkClick r:id="rId2"/>
              </a:rPr>
              <a:t>www.cprz.hr</a:t>
            </a:r>
            <a:endParaRPr lang="hr-HR" sz="1800" u="sng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Centar za profesionalnu rehabilitaciju </a:t>
            </a:r>
            <a:r>
              <a:rPr lang="hr-HR" sz="1800" dirty="0" smtClean="0"/>
              <a:t>Split</a:t>
            </a:r>
            <a:endParaRPr lang="hr-HR" sz="1800" dirty="0"/>
          </a:p>
          <a:p>
            <a:pPr marL="630936" lvl="2" indent="0">
              <a:buNone/>
            </a:pPr>
            <a:r>
              <a:rPr lang="hr-HR" sz="1800" dirty="0" smtClean="0"/>
              <a:t>    Sinjska </a:t>
            </a:r>
            <a:r>
              <a:rPr lang="hr-HR" sz="1800" dirty="0"/>
              <a:t>2, </a:t>
            </a:r>
            <a:r>
              <a:rPr lang="hr-HR" sz="1800" dirty="0" smtClean="0"/>
              <a:t>21000 Split</a:t>
            </a:r>
          </a:p>
          <a:p>
            <a:pPr marL="630936" lvl="2" indent="0">
              <a:buNone/>
            </a:pPr>
            <a:r>
              <a:rPr lang="hr-HR" sz="1800" dirty="0"/>
              <a:t>    </a:t>
            </a:r>
            <a:r>
              <a:rPr lang="hr-HR" sz="1800" dirty="0" smtClean="0"/>
              <a:t>telefon 021/240-340</a:t>
            </a:r>
          </a:p>
          <a:p>
            <a:pPr marL="630936" lvl="2" indent="0">
              <a:buNone/>
            </a:pPr>
            <a:r>
              <a:rPr lang="hr-HR" sz="1800" dirty="0"/>
              <a:t> </a:t>
            </a:r>
            <a:r>
              <a:rPr lang="hr-HR" sz="1800" dirty="0" smtClean="0"/>
              <a:t>    </a:t>
            </a:r>
            <a:r>
              <a:rPr lang="hr-HR" sz="1800" dirty="0"/>
              <a:t>Internet adresa:</a:t>
            </a:r>
            <a:r>
              <a:rPr lang="hr-HR" sz="1800" dirty="0">
                <a:solidFill>
                  <a:srgbClr val="FF0000"/>
                </a:solidFill>
              </a:rPr>
              <a:t> </a:t>
            </a:r>
            <a:r>
              <a:rPr lang="hr-HR" sz="1800" u="sng" dirty="0" smtClean="0">
                <a:hlinkClick r:id="rId3"/>
              </a:rPr>
              <a:t>www.czprs.hr</a:t>
            </a:r>
            <a:r>
              <a:rPr lang="hr-HR" sz="1800" dirty="0" smtClean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Centar za profesionalnu rehabilitaciju Rijeka</a:t>
            </a:r>
          </a:p>
          <a:p>
            <a:pPr marL="630936" lvl="2" indent="0">
              <a:buNone/>
            </a:pPr>
            <a:r>
              <a:rPr lang="hr-HR" sz="1800" dirty="0"/>
              <a:t>	Lošinjska16, 51000 Rijeka</a:t>
            </a:r>
          </a:p>
          <a:p>
            <a:pPr marL="630936" lvl="2" indent="0">
              <a:buNone/>
            </a:pPr>
            <a:r>
              <a:rPr lang="hr-HR" sz="1800" dirty="0"/>
              <a:t>	telefoni  </a:t>
            </a:r>
            <a:r>
              <a:rPr lang="hr-HR" sz="1800" dirty="0" smtClean="0"/>
              <a:t>051/546-499,450,451,452</a:t>
            </a:r>
          </a:p>
          <a:p>
            <a:pPr marL="630936" lvl="2" indent="0">
              <a:buNone/>
            </a:pPr>
            <a:r>
              <a:rPr lang="hr-HR" sz="1800" dirty="0" smtClean="0"/>
              <a:t>     Internet </a:t>
            </a:r>
            <a:r>
              <a:rPr lang="hr-HR" sz="1800" dirty="0"/>
              <a:t>adresa:</a:t>
            </a:r>
            <a:r>
              <a:rPr lang="hr-HR" sz="1800" dirty="0">
                <a:solidFill>
                  <a:srgbClr val="FF0000"/>
                </a:solidFill>
              </a:rPr>
              <a:t> </a:t>
            </a:r>
            <a:r>
              <a:rPr lang="hr-HR" sz="1800" u="sng" dirty="0" smtClean="0">
                <a:hlinkClick r:id="rId3"/>
              </a:rPr>
              <a:t>www.cpr-rijeka.hr </a:t>
            </a:r>
            <a:endParaRPr lang="hr-HR" sz="1800" u="sng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 Centar za profesionalnu rehabilitaciju Osijek</a:t>
            </a:r>
          </a:p>
          <a:p>
            <a:pPr marL="630936" lvl="2" indent="0">
              <a:buNone/>
            </a:pPr>
            <a:r>
              <a:rPr lang="hr-HR" sz="1800" dirty="0"/>
              <a:t>	Tadije Smičiklasa 2, 31000 Osijek</a:t>
            </a:r>
            <a:r>
              <a:rPr lang="hr-HR" sz="1800" dirty="0" smtClean="0"/>
              <a:t> </a:t>
            </a:r>
          </a:p>
          <a:p>
            <a:pPr marL="630936" lvl="2" indent="0">
              <a:buNone/>
            </a:pPr>
            <a:r>
              <a:rPr lang="hr-HR" sz="1800" dirty="0"/>
              <a:t>	telefon 031/208-308 </a:t>
            </a:r>
            <a:endParaRPr lang="hr-HR" sz="1800" dirty="0" smtClean="0"/>
          </a:p>
          <a:p>
            <a:pPr marL="630936" lvl="2" indent="0">
              <a:buNone/>
            </a:pPr>
            <a:r>
              <a:rPr lang="hr-HR" sz="1800" dirty="0"/>
              <a:t>	Internet adresa: </a:t>
            </a:r>
            <a:r>
              <a:rPr lang="hr-HR" sz="1800" u="sng" dirty="0" smtClean="0">
                <a:hlinkClick r:id="rId4"/>
              </a:rPr>
              <a:t>www.cpr.hr</a:t>
            </a:r>
            <a:endParaRPr lang="hr-HR" sz="1800" u="sng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hr-HR" sz="2000" dirty="0" smtClean="0"/>
          </a:p>
          <a:p>
            <a:pPr marL="630936" lvl="2" indent="0">
              <a:buNone/>
            </a:pPr>
            <a:endParaRPr lang="hr-HR" u="sng" dirty="0"/>
          </a:p>
          <a:p>
            <a:pPr marL="630936" lvl="2" indent="0">
              <a:buNone/>
            </a:pPr>
            <a:endParaRPr lang="hr-HR" dirty="0"/>
          </a:p>
          <a:p>
            <a:pPr marL="630936" lvl="2" indent="0">
              <a:buNone/>
            </a:pPr>
            <a:endParaRPr lang="hr-HR" dirty="0"/>
          </a:p>
          <a:p>
            <a:pPr marL="630936" lvl="2" indent="0">
              <a:buNone/>
            </a:pPr>
            <a:endParaRPr lang="hr-HR" dirty="0"/>
          </a:p>
          <a:p>
            <a:pPr lvl="2"/>
            <a:endParaRPr lang="hr-HR" sz="1600" b="1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hr-HR" sz="1600" b="1" dirty="0"/>
          </a:p>
        </p:txBody>
      </p:sp>
    </p:spTree>
    <p:extLst>
      <p:ext uri="{BB962C8B-B14F-4D97-AF65-F5344CB8AC3E}">
        <p14:creationId xmlns:p14="http://schemas.microsoft.com/office/powerpoint/2010/main" val="307933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9</a:t>
            </a:fld>
            <a:endParaRPr lang="hr-HR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9" name="Rezervirano mjesto sadržaja 1"/>
          <p:cNvSpPr>
            <a:spLocks noGrp="1"/>
          </p:cNvSpPr>
          <p:nvPr>
            <p:ph idx="1"/>
          </p:nvPr>
        </p:nvSpPr>
        <p:spPr>
          <a:xfrm>
            <a:off x="261200" y="1268760"/>
            <a:ext cx="8568952" cy="4968552"/>
          </a:xfrm>
        </p:spPr>
        <p:txBody>
          <a:bodyPr>
            <a:normAutofit fontScale="92500" lnSpcReduction="20000"/>
          </a:bodyPr>
          <a:lstStyle/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u="sng" dirty="0"/>
              <a:t>S</a:t>
            </a:r>
            <a:r>
              <a:rPr lang="hr-H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ufinanciranje </a:t>
            </a:r>
            <a:r>
              <a:rPr lang="hr-H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troškova </a:t>
            </a:r>
            <a:r>
              <a:rPr lang="hr-H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obrazovanja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(osposobljavanja i usavršavanja) za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osobu s invaliditetom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(čl. 9.-14. Pravilnika)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2000" dirty="0" smtClean="0"/>
              <a:t>za </a:t>
            </a:r>
            <a:r>
              <a:rPr lang="hr-HR" sz="1900" dirty="0" smtClean="0"/>
              <a:t>zapošljavanje</a:t>
            </a:r>
            <a:r>
              <a:rPr lang="hr-HR" sz="2000" dirty="0" smtClean="0"/>
              <a:t> na otvorenom tržištu </a:t>
            </a:r>
            <a:r>
              <a:rPr lang="hr-HR" sz="2000" dirty="0"/>
              <a:t>rada, samozapošljavanje </a:t>
            </a:r>
            <a:r>
              <a:rPr lang="hr-HR" sz="2000" dirty="0" smtClean="0"/>
              <a:t>i u integrativnoj radionici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2000" dirty="0" smtClean="0"/>
              <a:t>osposobljavanje – stjecanje teorijskog i praktičnog znanja potrebnog za obavljanje poslova jednostavnije složenosti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2000" dirty="0" smtClean="0"/>
              <a:t>usavršavanje – programi namijenjeni stručnjacima sa završenom srednjom naobrazbom koji proširuju stručno znanje u skladu s potrebama tržišta rada i razvojem novih tehnologija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2000" dirty="0" smtClean="0"/>
              <a:t>50 -70 </a:t>
            </a:r>
            <a:r>
              <a:rPr lang="hr-HR" sz="2000" dirty="0"/>
              <a:t>% iznosa troškova</a:t>
            </a:r>
          </a:p>
          <a:p>
            <a:pPr lvl="3">
              <a:buSzPct val="50000"/>
            </a:pPr>
            <a:r>
              <a:rPr lang="hr-HR" sz="2000" dirty="0" smtClean="0"/>
              <a:t>upisnina</a:t>
            </a:r>
            <a:endParaRPr lang="hr-HR" sz="2000" dirty="0"/>
          </a:p>
          <a:p>
            <a:pPr lvl="3">
              <a:buSzPct val="50000"/>
            </a:pPr>
            <a:r>
              <a:rPr lang="hr-HR" sz="2000" dirty="0" smtClean="0"/>
              <a:t>prijevoz </a:t>
            </a:r>
            <a:r>
              <a:rPr lang="hr-HR" sz="2000" dirty="0"/>
              <a:t>(za osobu s invaliditetom i za osobu koja joj je pratitelj</a:t>
            </a:r>
            <a:r>
              <a:rPr lang="hr-HR" sz="2000" dirty="0" smtClean="0"/>
              <a:t>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2000" dirty="0" smtClean="0"/>
              <a:t>može se ostvariti jednom u 24 mjeseca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2000" dirty="0" smtClean="0"/>
              <a:t>programi obrazovanja u trajanju od </a:t>
            </a:r>
            <a:r>
              <a:rPr lang="hr-HR" sz="2000" dirty="0"/>
              <a:t>najduže 6 mjeseci </a:t>
            </a:r>
            <a:r>
              <a:rPr lang="hr-HR" sz="2000" dirty="0" smtClean="0"/>
              <a:t>(</a:t>
            </a:r>
            <a:r>
              <a:rPr lang="hr-HR" sz="2000" dirty="0"/>
              <a:t>iznimno do 12 </a:t>
            </a:r>
            <a:r>
              <a:rPr lang="hr-HR" sz="2000" dirty="0" smtClean="0"/>
              <a:t>mjeseci)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2000" dirty="0" smtClean="0"/>
              <a:t>ne </a:t>
            </a:r>
            <a:r>
              <a:rPr lang="hr-HR" sz="2000" dirty="0"/>
              <a:t>za programe obrazovanja koji su završeni ili su u tijeku u trenutku podnošenja zahtjeva.</a:t>
            </a:r>
            <a:endParaRPr lang="hr-HR" sz="2000" dirty="0" smtClean="0"/>
          </a:p>
        </p:txBody>
      </p:sp>
    </p:spTree>
    <p:extLst>
      <p:ext uri="{BB962C8B-B14F-4D97-AF65-F5344CB8AC3E}">
        <p14:creationId xmlns:p14="http://schemas.microsoft.com/office/powerpoint/2010/main" val="378646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3851</TotalTime>
  <Words>2394</Words>
  <Application>Microsoft Office PowerPoint</Application>
  <PresentationFormat>On-screen Show (4:3)</PresentationFormat>
  <Paragraphs>256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Courier New</vt:lpstr>
      <vt:lpstr>Times New Roman</vt:lpstr>
      <vt:lpstr>Wingdings</vt:lpstr>
      <vt:lpstr>Wingdings 2</vt:lpstr>
      <vt:lpstr>Gomilanje</vt:lpstr>
      <vt:lpstr>Poticaji, nagrada i utvrđivanje kvote  za zapošljavanje osoba s invaliditetom</vt:lpstr>
      <vt:lpstr>    Zakonska osnova</vt:lpstr>
      <vt:lpstr>PowerPoint Presentation</vt:lpstr>
      <vt:lpstr>  </vt:lpstr>
      <vt:lpstr>Vrste poticaja</vt:lpstr>
      <vt:lpstr> </vt:lpstr>
      <vt:lpstr> </vt:lpstr>
      <vt:lpstr> </vt:lpstr>
      <vt:lpstr>PowerPoint Presentation</vt:lpstr>
      <vt:lpstr>PowerPoint Presentation</vt:lpstr>
      <vt:lpstr>PowerPoint Presentation</vt:lpstr>
      <vt:lpstr>PowerPoint Presentation</vt:lpstr>
      <vt:lpstr>Statistički podaci za 2016. i 2017. godinu</vt:lpstr>
      <vt:lpstr>Nagrada za zapošljavanje izvan kvote</vt:lpstr>
      <vt:lpstr>Korisnici, iznos i razdoblje prava korištenja nagrade</vt:lpstr>
      <vt:lpstr>  Tko ne može ostvariti pravo na nagradu</vt:lpstr>
      <vt:lpstr>  Osoba s invaliditetom koja se samozapošljava</vt:lpstr>
      <vt:lpstr>Statistički podaci za 2017. godinu</vt:lpstr>
      <vt:lpstr>Utvrđivanje kvote za zapošljavanje osoba s invaliditetom</vt:lpstr>
      <vt:lpstr>Pravilnik o kvoti utvrđuje</vt:lpstr>
      <vt:lpstr>PowerPoint Presentation</vt:lpstr>
      <vt:lpstr>PowerPoint Presentation</vt:lpstr>
      <vt:lpstr>Ispunjenje kvote za zapošljavanje osoba s invaliditetom</vt:lpstr>
      <vt:lpstr>Ispunjenje kvote za zapošljavanje osoba s invaliditetom</vt:lpstr>
      <vt:lpstr>Ispunjenje kvote za zapošljavanje osoba s invaliditetom</vt:lpstr>
      <vt:lpstr>Statistički podaci 31.12.2017. godine</vt:lpstr>
      <vt:lpstr>PowerPoint Presentation</vt:lpstr>
      <vt:lpstr>PowerPoint Presentation</vt:lpstr>
    </vt:vector>
  </TitlesOfParts>
  <Company>Fond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Lidija Hrastic-Novak</dc:creator>
  <cp:lastModifiedBy>Marijana Antunovic</cp:lastModifiedBy>
  <cp:revision>242</cp:revision>
  <cp:lastPrinted>2016-03-24T07:14:01Z</cp:lastPrinted>
  <dcterms:created xsi:type="dcterms:W3CDTF">2014-04-04T10:11:08Z</dcterms:created>
  <dcterms:modified xsi:type="dcterms:W3CDTF">2018-02-20T08:02:47Z</dcterms:modified>
</cp:coreProperties>
</file>